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3"/>
  </p:notesMasterIdLst>
  <p:sldIdLst>
    <p:sldId id="256" r:id="rId5"/>
    <p:sldId id="258" r:id="rId6"/>
    <p:sldId id="345" r:id="rId7"/>
    <p:sldId id="351" r:id="rId8"/>
    <p:sldId id="257" r:id="rId9"/>
    <p:sldId id="373" r:id="rId10"/>
    <p:sldId id="374" r:id="rId11"/>
    <p:sldId id="375" r:id="rId12"/>
    <p:sldId id="376" r:id="rId13"/>
    <p:sldId id="372" r:id="rId14"/>
    <p:sldId id="322" r:id="rId15"/>
    <p:sldId id="346" r:id="rId16"/>
    <p:sldId id="352" r:id="rId17"/>
    <p:sldId id="317" r:id="rId18"/>
    <p:sldId id="318" r:id="rId19"/>
    <p:sldId id="321" r:id="rId20"/>
    <p:sldId id="377" r:id="rId21"/>
    <p:sldId id="323" r:id="rId22"/>
    <p:sldId id="347" r:id="rId23"/>
    <p:sldId id="324" r:id="rId24"/>
    <p:sldId id="325" r:id="rId25"/>
    <p:sldId id="326" r:id="rId26"/>
    <p:sldId id="327" r:id="rId27"/>
    <p:sldId id="353" r:id="rId28"/>
    <p:sldId id="328" r:id="rId29"/>
    <p:sldId id="354" r:id="rId30"/>
    <p:sldId id="344" r:id="rId31"/>
    <p:sldId id="368" r:id="rId32"/>
    <p:sldId id="369" r:id="rId33"/>
    <p:sldId id="358" r:id="rId34"/>
    <p:sldId id="330" r:id="rId35"/>
    <p:sldId id="356" r:id="rId36"/>
    <p:sldId id="360" r:id="rId37"/>
    <p:sldId id="357" r:id="rId38"/>
    <p:sldId id="329" r:id="rId39"/>
    <p:sldId id="331" r:id="rId40"/>
    <p:sldId id="332" r:id="rId41"/>
    <p:sldId id="333" r:id="rId42"/>
    <p:sldId id="349" r:id="rId43"/>
    <p:sldId id="366" r:id="rId44"/>
    <p:sldId id="361" r:id="rId45"/>
    <p:sldId id="334" r:id="rId46"/>
    <p:sldId id="336" r:id="rId47"/>
    <p:sldId id="337" r:id="rId48"/>
    <p:sldId id="370" r:id="rId49"/>
    <p:sldId id="338" r:id="rId50"/>
    <p:sldId id="362" r:id="rId51"/>
    <p:sldId id="364" r:id="rId52"/>
    <p:sldId id="365" r:id="rId53"/>
    <p:sldId id="341" r:id="rId54"/>
    <p:sldId id="367" r:id="rId55"/>
    <p:sldId id="363" r:id="rId56"/>
    <p:sldId id="339" r:id="rId57"/>
    <p:sldId id="340" r:id="rId58"/>
    <p:sldId id="342" r:id="rId59"/>
    <p:sldId id="343" r:id="rId60"/>
    <p:sldId id="371" r:id="rId61"/>
    <p:sldId id="284"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Keivanmarz" initials="AK" lastIdx="1" clrIdx="0">
    <p:extLst>
      <p:ext uri="{19B8F6BF-5375-455C-9EA6-DF929625EA0E}">
        <p15:presenceInfo xmlns:p15="http://schemas.microsoft.com/office/powerpoint/2012/main" userId="Ali Keivanmar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E5EBF8-3ABC-4626-80E6-C7A87B56197D}" v="42" dt="2023-09-02T00:51:02.0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Keivanmarz" userId="be195dd7-4fd6-4ab1-8914-9e533d86e4cf" providerId="ADAL" clId="{E3E5EBF8-3ABC-4626-80E6-C7A87B56197D}"/>
    <pc:docChg chg="custSel addSld modSld sldOrd">
      <pc:chgData name="Ali Keivanmarz" userId="be195dd7-4fd6-4ab1-8914-9e533d86e4cf" providerId="ADAL" clId="{E3E5EBF8-3ABC-4626-80E6-C7A87B56197D}" dt="2023-09-02T00:51:02.075" v="201" actId="1076"/>
      <pc:docMkLst>
        <pc:docMk/>
      </pc:docMkLst>
      <pc:sldChg chg="modSp">
        <pc:chgData name="Ali Keivanmarz" userId="be195dd7-4fd6-4ab1-8914-9e533d86e4cf" providerId="ADAL" clId="{E3E5EBF8-3ABC-4626-80E6-C7A87B56197D}" dt="2023-09-01T23:39:45.926" v="178" actId="20577"/>
        <pc:sldMkLst>
          <pc:docMk/>
          <pc:sldMk cId="651414837" sldId="257"/>
        </pc:sldMkLst>
        <pc:spChg chg="mod">
          <ac:chgData name="Ali Keivanmarz" userId="be195dd7-4fd6-4ab1-8914-9e533d86e4cf" providerId="ADAL" clId="{E3E5EBF8-3ABC-4626-80E6-C7A87B56197D}" dt="2023-09-01T23:39:45.926" v="178" actId="20577"/>
          <ac:spMkLst>
            <pc:docMk/>
            <pc:sldMk cId="651414837" sldId="257"/>
            <ac:spMk id="3" creationId="{50FFFF27-D2FC-40C6-8256-57F21E612F25}"/>
          </ac:spMkLst>
        </pc:spChg>
      </pc:sldChg>
      <pc:sldChg chg="addSp delSp modSp mod">
        <pc:chgData name="Ali Keivanmarz" userId="be195dd7-4fd6-4ab1-8914-9e533d86e4cf" providerId="ADAL" clId="{E3E5EBF8-3ABC-4626-80E6-C7A87B56197D}" dt="2023-09-02T00:51:02.075" v="201" actId="1076"/>
        <pc:sldMkLst>
          <pc:docMk/>
          <pc:sldMk cId="4244543804" sldId="356"/>
        </pc:sldMkLst>
        <pc:spChg chg="mod">
          <ac:chgData name="Ali Keivanmarz" userId="be195dd7-4fd6-4ab1-8914-9e533d86e4cf" providerId="ADAL" clId="{E3E5EBF8-3ABC-4626-80E6-C7A87B56197D}" dt="2023-09-02T00:47:44.612" v="186" actId="20577"/>
          <ac:spMkLst>
            <pc:docMk/>
            <pc:sldMk cId="4244543804" sldId="356"/>
            <ac:spMk id="10" creationId="{D30CD8C3-A09E-4B5C-B758-FE5235091110}"/>
          </ac:spMkLst>
        </pc:spChg>
        <pc:spChg chg="del">
          <ac:chgData name="Ali Keivanmarz" userId="be195dd7-4fd6-4ab1-8914-9e533d86e4cf" providerId="ADAL" clId="{E3E5EBF8-3ABC-4626-80E6-C7A87B56197D}" dt="2023-09-02T00:47:25.519" v="181" actId="478"/>
          <ac:spMkLst>
            <pc:docMk/>
            <pc:sldMk cId="4244543804" sldId="356"/>
            <ac:spMk id="19" creationId="{2077942E-CF46-4506-907B-FFA6E795DF51}"/>
          </ac:spMkLst>
        </pc:spChg>
        <pc:picChg chg="del">
          <ac:chgData name="Ali Keivanmarz" userId="be195dd7-4fd6-4ab1-8914-9e533d86e4cf" providerId="ADAL" clId="{E3E5EBF8-3ABC-4626-80E6-C7A87B56197D}" dt="2023-09-02T00:47:21.535" v="179" actId="478"/>
          <ac:picMkLst>
            <pc:docMk/>
            <pc:sldMk cId="4244543804" sldId="356"/>
            <ac:picMk id="15" creationId="{8608F963-F4B4-449E-BA12-12FCAC45C698}"/>
          </ac:picMkLst>
        </pc:picChg>
        <pc:picChg chg="del">
          <ac:chgData name="Ali Keivanmarz" userId="be195dd7-4fd6-4ab1-8914-9e533d86e4cf" providerId="ADAL" clId="{E3E5EBF8-3ABC-4626-80E6-C7A87B56197D}" dt="2023-09-02T00:47:22.266" v="180" actId="478"/>
          <ac:picMkLst>
            <pc:docMk/>
            <pc:sldMk cId="4244543804" sldId="356"/>
            <ac:picMk id="17" creationId="{7E8DE374-E29E-4A92-82B6-C0FAB28DA607}"/>
          </ac:picMkLst>
        </pc:picChg>
        <pc:picChg chg="add del mod">
          <ac:chgData name="Ali Keivanmarz" userId="be195dd7-4fd6-4ab1-8914-9e533d86e4cf" providerId="ADAL" clId="{E3E5EBF8-3ABC-4626-80E6-C7A87B56197D}" dt="2023-09-02T00:50:03.199" v="190" actId="21"/>
          <ac:picMkLst>
            <pc:docMk/>
            <pc:sldMk cId="4244543804" sldId="356"/>
            <ac:picMk id="1026" creationId="{9418C8EA-785D-42F7-74FD-407CF215E1DC}"/>
          </ac:picMkLst>
        </pc:picChg>
        <pc:picChg chg="add mod">
          <ac:chgData name="Ali Keivanmarz" userId="be195dd7-4fd6-4ab1-8914-9e533d86e4cf" providerId="ADAL" clId="{E3E5EBF8-3ABC-4626-80E6-C7A87B56197D}" dt="2023-09-02T00:51:02.075" v="201" actId="1076"/>
          <ac:picMkLst>
            <pc:docMk/>
            <pc:sldMk cId="4244543804" sldId="356"/>
            <ac:picMk id="1028" creationId="{5622984C-5DBA-9794-CE5F-00DB06551D26}"/>
          </ac:picMkLst>
        </pc:picChg>
      </pc:sldChg>
      <pc:sldChg chg="addSp delSp modSp mod">
        <pc:chgData name="Ali Keivanmarz" userId="be195dd7-4fd6-4ab1-8914-9e533d86e4cf" providerId="ADAL" clId="{E3E5EBF8-3ABC-4626-80E6-C7A87B56197D}" dt="2023-09-02T00:50:30.462" v="198" actId="1076"/>
        <pc:sldMkLst>
          <pc:docMk/>
          <pc:sldMk cId="2554013673" sldId="360"/>
        </pc:sldMkLst>
        <pc:spChg chg="mod">
          <ac:chgData name="Ali Keivanmarz" userId="be195dd7-4fd6-4ab1-8914-9e533d86e4cf" providerId="ADAL" clId="{E3E5EBF8-3ABC-4626-80E6-C7A87B56197D}" dt="2023-09-02T00:50:27.983" v="197" actId="6549"/>
          <ac:spMkLst>
            <pc:docMk/>
            <pc:sldMk cId="2554013673" sldId="360"/>
            <ac:spMk id="10" creationId="{D30CD8C3-A09E-4B5C-B758-FE5235091110}"/>
          </ac:spMkLst>
        </pc:spChg>
        <pc:picChg chg="add mod">
          <ac:chgData name="Ali Keivanmarz" userId="be195dd7-4fd6-4ab1-8914-9e533d86e4cf" providerId="ADAL" clId="{E3E5EBF8-3ABC-4626-80E6-C7A87B56197D}" dt="2023-09-02T00:50:30.462" v="198" actId="1076"/>
          <ac:picMkLst>
            <pc:docMk/>
            <pc:sldMk cId="2554013673" sldId="360"/>
            <ac:picMk id="3" creationId="{AA971604-20AF-389C-BA82-0D0C982F3D51}"/>
          </ac:picMkLst>
        </pc:picChg>
        <pc:picChg chg="del">
          <ac:chgData name="Ali Keivanmarz" userId="be195dd7-4fd6-4ab1-8914-9e533d86e4cf" providerId="ADAL" clId="{E3E5EBF8-3ABC-4626-80E6-C7A87B56197D}" dt="2023-09-02T00:47:57.370" v="188" actId="478"/>
          <ac:picMkLst>
            <pc:docMk/>
            <pc:sldMk cId="2554013673" sldId="360"/>
            <ac:picMk id="13" creationId="{465E1BC0-716A-41F7-88B8-185A3F96FAA2}"/>
          </ac:picMkLst>
        </pc:picChg>
      </pc:sldChg>
      <pc:sldChg chg="addSp delSp modSp add mod delAnim modAnim">
        <pc:chgData name="Ali Keivanmarz" userId="be195dd7-4fd6-4ab1-8914-9e533d86e4cf" providerId="ADAL" clId="{E3E5EBF8-3ABC-4626-80E6-C7A87B56197D}" dt="2023-09-01T23:08:55.267" v="113" actId="1076"/>
        <pc:sldMkLst>
          <pc:docMk/>
          <pc:sldMk cId="1969200453" sldId="376"/>
        </pc:sldMkLst>
        <pc:spChg chg="mod">
          <ac:chgData name="Ali Keivanmarz" userId="be195dd7-4fd6-4ab1-8914-9e533d86e4cf" providerId="ADAL" clId="{E3E5EBF8-3ABC-4626-80E6-C7A87B56197D}" dt="2023-09-01T23:02:02.957" v="16" actId="20577"/>
          <ac:spMkLst>
            <pc:docMk/>
            <pc:sldMk cId="1969200453" sldId="376"/>
            <ac:spMk id="2" creationId="{BBFA46C2-F4B4-4964-AED6-FFF5E930CA0B}"/>
          </ac:spMkLst>
        </pc:spChg>
        <pc:spChg chg="mod">
          <ac:chgData name="Ali Keivanmarz" userId="be195dd7-4fd6-4ab1-8914-9e533d86e4cf" providerId="ADAL" clId="{E3E5EBF8-3ABC-4626-80E6-C7A87B56197D}" dt="2023-09-01T23:05:51.312" v="25" actId="113"/>
          <ac:spMkLst>
            <pc:docMk/>
            <pc:sldMk cId="1969200453" sldId="376"/>
            <ac:spMk id="3" creationId="{50FFFF27-D2FC-40C6-8256-57F21E612F25}"/>
          </ac:spMkLst>
        </pc:spChg>
        <pc:spChg chg="add mod">
          <ac:chgData name="Ali Keivanmarz" userId="be195dd7-4fd6-4ab1-8914-9e533d86e4cf" providerId="ADAL" clId="{E3E5EBF8-3ABC-4626-80E6-C7A87B56197D}" dt="2023-09-01T23:08:55.267" v="113" actId="1076"/>
          <ac:spMkLst>
            <pc:docMk/>
            <pc:sldMk cId="1969200453" sldId="376"/>
            <ac:spMk id="6" creationId="{C778AAE2-5D7C-B5C9-C514-550B06E53131}"/>
          </ac:spMkLst>
        </pc:spChg>
        <pc:spChg chg="del mod">
          <ac:chgData name="Ali Keivanmarz" userId="be195dd7-4fd6-4ab1-8914-9e533d86e4cf" providerId="ADAL" clId="{E3E5EBF8-3ABC-4626-80E6-C7A87B56197D}" dt="2023-09-01T23:05:51.795" v="27"/>
          <ac:spMkLst>
            <pc:docMk/>
            <pc:sldMk cId="1969200453" sldId="376"/>
            <ac:spMk id="9" creationId="{B039CDC5-F401-AD3F-0156-8E2AFD318CD0}"/>
          </ac:spMkLst>
        </pc:spChg>
      </pc:sldChg>
      <pc:sldChg chg="addSp delSp modSp add mod ord">
        <pc:chgData name="Ali Keivanmarz" userId="be195dd7-4fd6-4ab1-8914-9e533d86e4cf" providerId="ADAL" clId="{E3E5EBF8-3ABC-4626-80E6-C7A87B56197D}" dt="2023-09-01T23:33:16.429" v="177"/>
        <pc:sldMkLst>
          <pc:docMk/>
          <pc:sldMk cId="276528471" sldId="377"/>
        </pc:sldMkLst>
        <pc:spChg chg="mod">
          <ac:chgData name="Ali Keivanmarz" userId="be195dd7-4fd6-4ab1-8914-9e533d86e4cf" providerId="ADAL" clId="{E3E5EBF8-3ABC-4626-80E6-C7A87B56197D}" dt="2023-09-01T23:16:51.995" v="124" actId="27636"/>
          <ac:spMkLst>
            <pc:docMk/>
            <pc:sldMk cId="276528471" sldId="377"/>
            <ac:spMk id="2" creationId="{BBFA46C2-F4B4-4964-AED6-FFF5E930CA0B}"/>
          </ac:spMkLst>
        </pc:spChg>
        <pc:spChg chg="add mod">
          <ac:chgData name="Ali Keivanmarz" userId="be195dd7-4fd6-4ab1-8914-9e533d86e4cf" providerId="ADAL" clId="{E3E5EBF8-3ABC-4626-80E6-C7A87B56197D}" dt="2023-09-01T23:21:42.891" v="168" actId="21"/>
          <ac:spMkLst>
            <pc:docMk/>
            <pc:sldMk cId="276528471" sldId="377"/>
            <ac:spMk id="4" creationId="{2F79E8A5-C058-1A31-0005-374F59278E91}"/>
          </ac:spMkLst>
        </pc:spChg>
        <pc:spChg chg="add mod">
          <ac:chgData name="Ali Keivanmarz" userId="be195dd7-4fd6-4ab1-8914-9e533d86e4cf" providerId="ADAL" clId="{E3E5EBF8-3ABC-4626-80E6-C7A87B56197D}" dt="2023-09-01T23:22:37.530" v="175" actId="14100"/>
          <ac:spMkLst>
            <pc:docMk/>
            <pc:sldMk cId="276528471" sldId="377"/>
            <ac:spMk id="8" creationId="{E9E5887D-854C-6575-A707-92720E601834}"/>
          </ac:spMkLst>
        </pc:spChg>
        <pc:spChg chg="del mod">
          <ac:chgData name="Ali Keivanmarz" userId="be195dd7-4fd6-4ab1-8914-9e533d86e4cf" providerId="ADAL" clId="{E3E5EBF8-3ABC-4626-80E6-C7A87B56197D}" dt="2023-09-01T23:16:35.522" v="119" actId="478"/>
          <ac:spMkLst>
            <pc:docMk/>
            <pc:sldMk cId="276528471" sldId="377"/>
            <ac:spMk id="10" creationId="{D30CD8C3-A09E-4B5C-B758-FE5235091110}"/>
          </ac:spMkLst>
        </pc:spChg>
        <pc:spChg chg="del">
          <ac:chgData name="Ali Keivanmarz" userId="be195dd7-4fd6-4ab1-8914-9e533d86e4cf" providerId="ADAL" clId="{E3E5EBF8-3ABC-4626-80E6-C7A87B56197D}" dt="2023-09-01T23:16:32.380" v="117" actId="478"/>
          <ac:spMkLst>
            <pc:docMk/>
            <pc:sldMk cId="276528471" sldId="377"/>
            <ac:spMk id="34" creationId="{D04C0551-E9F5-4C63-8FA1-22E9086184E9}"/>
          </ac:spMkLst>
        </pc:spChg>
        <pc:grpChg chg="del">
          <ac:chgData name="Ali Keivanmarz" userId="be195dd7-4fd6-4ab1-8914-9e533d86e4cf" providerId="ADAL" clId="{E3E5EBF8-3ABC-4626-80E6-C7A87B56197D}" dt="2023-09-01T23:16:31.064" v="116" actId="478"/>
          <ac:grpSpMkLst>
            <pc:docMk/>
            <pc:sldMk cId="276528471" sldId="377"/>
            <ac:grpSpMk id="45" creationId="{EBA861FA-9E0A-4648-93C5-787A7B31FC52}"/>
          </ac:grpSpMkLst>
        </pc:grpChg>
        <pc:grpChg chg="del">
          <ac:chgData name="Ali Keivanmarz" userId="be195dd7-4fd6-4ab1-8914-9e533d86e4cf" providerId="ADAL" clId="{E3E5EBF8-3ABC-4626-80E6-C7A87B56197D}" dt="2023-09-01T23:16:30.072" v="115" actId="478"/>
          <ac:grpSpMkLst>
            <pc:docMk/>
            <pc:sldMk cId="276528471" sldId="377"/>
            <ac:grpSpMk id="48" creationId="{12004148-5822-49B0-BD96-F32ED0023B4E}"/>
          </ac:grpSpMkLst>
        </pc:grpChg>
        <pc:picChg chg="add mod">
          <ac:chgData name="Ali Keivanmarz" userId="be195dd7-4fd6-4ab1-8914-9e533d86e4cf" providerId="ADAL" clId="{E3E5EBF8-3ABC-4626-80E6-C7A87B56197D}" dt="2023-09-01T23:21:54.542" v="172" actId="1076"/>
          <ac:picMkLst>
            <pc:docMk/>
            <pc:sldMk cId="276528471" sldId="377"/>
            <ac:picMk id="1026" creationId="{9826AB40-2A25-01EF-BE4E-E65C870D29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3946C-EEF4-4691-97B6-30F0EDA19067}" type="datetimeFigureOut">
              <a:rPr lang="en-NZ" smtClean="0"/>
              <a:t>2/09/2023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DE49B-87E6-4CE2-BE11-99BDAB9521FA}" type="slidenum">
              <a:rPr lang="en-NZ" smtClean="0"/>
              <a:t>‹#›</a:t>
            </a:fld>
            <a:endParaRPr lang="en-NZ"/>
          </a:p>
        </p:txBody>
      </p:sp>
    </p:spTree>
    <p:extLst>
      <p:ext uri="{BB962C8B-B14F-4D97-AF65-F5344CB8AC3E}">
        <p14:creationId xmlns:p14="http://schemas.microsoft.com/office/powerpoint/2010/main" val="85563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7EB2FE-607F-49DB-A541-E0739EFE4266}" type="datetime1">
              <a:rPr lang="en-NZ" smtClean="0"/>
              <a:t>2/09/2023</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707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FBA996-0766-45CF-A2AC-9C6836BCE4A7}" type="datetime1">
              <a:rPr lang="en-NZ" smtClean="0"/>
              <a:t>2/09/2023</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162700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D8C5E0-2CE2-4EB7-A9E6-2A5B27A1C75F}" type="datetime1">
              <a:rPr lang="en-NZ" smtClean="0"/>
              <a:t>2/09/2023</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299276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E0493-168C-4A89-A455-4FF50EE78F2C}" type="datetime1">
              <a:rPr lang="en-NZ" smtClean="0"/>
              <a:t>2/09/2023</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4159313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609B99-9E03-4135-AF82-9A2C74CC9893}" type="datetime1">
              <a:rPr lang="en-NZ" smtClean="0"/>
              <a:t>2/09/2023</a:t>
            </a:fld>
            <a:endParaRPr lang="en-NZ"/>
          </a:p>
        </p:txBody>
      </p:sp>
      <p:sp>
        <p:nvSpPr>
          <p:cNvPr id="5" name="Footer Placeholder 4"/>
          <p:cNvSpPr>
            <a:spLocks noGrp="1"/>
          </p:cNvSpPr>
          <p:nvPr>
            <p:ph type="ftr" sz="quarter" idx="11"/>
          </p:nvPr>
        </p:nvSpPr>
        <p:spPr/>
        <p:txBody>
          <a:bodyPr/>
          <a:lstStyle/>
          <a:p>
            <a:r>
              <a:rPr lang="en-GB"/>
              <a:t>Machine Learning, Week 1 - B</a:t>
            </a:r>
            <a:endParaRPr lang="en-NZ"/>
          </a:p>
        </p:txBody>
      </p:sp>
      <p:sp>
        <p:nvSpPr>
          <p:cNvPr id="6" name="Slide Number Placeholder 5"/>
          <p:cNvSpPr>
            <a:spLocks noGrp="1"/>
          </p:cNvSpPr>
          <p:nvPr>
            <p:ph type="sldNum" sz="quarter" idx="12"/>
          </p:nvPr>
        </p:nvSpPr>
        <p:spPr/>
        <p:txBody>
          <a:bodyPr/>
          <a:lstStyle/>
          <a:p>
            <a:fld id="{85B72991-F611-417C-9F25-3D67AC695963}" type="slidenum">
              <a:rPr lang="en-NZ" smtClean="0"/>
              <a:t>‹#›</a:t>
            </a:fld>
            <a:endParaRPr lang="en-NZ"/>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07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9C566F-4F5E-4C29-B909-1183AA01254B}" type="datetime1">
              <a:rPr lang="en-NZ" smtClean="0"/>
              <a:t>2/09/2023</a:t>
            </a:fld>
            <a:endParaRPr lang="en-NZ"/>
          </a:p>
        </p:txBody>
      </p:sp>
      <p:sp>
        <p:nvSpPr>
          <p:cNvPr id="6" name="Footer Placeholder 5"/>
          <p:cNvSpPr>
            <a:spLocks noGrp="1"/>
          </p:cNvSpPr>
          <p:nvPr>
            <p:ph type="ftr" sz="quarter" idx="11"/>
          </p:nvPr>
        </p:nvSpPr>
        <p:spPr/>
        <p:txBody>
          <a:bodyPr/>
          <a:lstStyle/>
          <a:p>
            <a:r>
              <a:rPr lang="en-GB"/>
              <a:t>Machine Learning, Week 1 - B</a:t>
            </a:r>
            <a:endParaRPr lang="en-NZ"/>
          </a:p>
        </p:txBody>
      </p:sp>
      <p:sp>
        <p:nvSpPr>
          <p:cNvPr id="7" name="Slide Number Placeholder 6"/>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534910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FF6B09-336F-4BAE-9995-4C9C523BD8FA}" type="datetime1">
              <a:rPr lang="en-NZ" smtClean="0"/>
              <a:t>2/09/2023</a:t>
            </a:fld>
            <a:endParaRPr lang="en-NZ"/>
          </a:p>
        </p:txBody>
      </p:sp>
      <p:sp>
        <p:nvSpPr>
          <p:cNvPr id="8" name="Footer Placeholder 7"/>
          <p:cNvSpPr>
            <a:spLocks noGrp="1"/>
          </p:cNvSpPr>
          <p:nvPr>
            <p:ph type="ftr" sz="quarter" idx="11"/>
          </p:nvPr>
        </p:nvSpPr>
        <p:spPr/>
        <p:txBody>
          <a:bodyPr/>
          <a:lstStyle/>
          <a:p>
            <a:r>
              <a:rPr lang="en-GB"/>
              <a:t>Machine Learning, Week 1 - B</a:t>
            </a:r>
            <a:endParaRPr lang="en-NZ"/>
          </a:p>
        </p:txBody>
      </p:sp>
      <p:sp>
        <p:nvSpPr>
          <p:cNvPr id="9" name="Slide Number Placeholder 8"/>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820020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0ECD8C-1999-4335-B878-69311B95AE32}" type="datetime1">
              <a:rPr lang="en-NZ" smtClean="0"/>
              <a:t>2/09/2023</a:t>
            </a:fld>
            <a:endParaRPr lang="en-NZ"/>
          </a:p>
        </p:txBody>
      </p:sp>
      <p:sp>
        <p:nvSpPr>
          <p:cNvPr id="4" name="Footer Placeholder 3"/>
          <p:cNvSpPr>
            <a:spLocks noGrp="1"/>
          </p:cNvSpPr>
          <p:nvPr>
            <p:ph type="ftr" sz="quarter" idx="11"/>
          </p:nvPr>
        </p:nvSpPr>
        <p:spPr/>
        <p:txBody>
          <a:bodyPr/>
          <a:lstStyle/>
          <a:p>
            <a:r>
              <a:rPr lang="en-GB"/>
              <a:t>Machine Learning, Week 1 - B</a:t>
            </a:r>
            <a:endParaRPr lang="en-NZ"/>
          </a:p>
        </p:txBody>
      </p:sp>
      <p:sp>
        <p:nvSpPr>
          <p:cNvPr id="5" name="Slide Number Placeholder 4"/>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906257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F154758-E5DA-48C6-8164-583987A99749}" type="datetime1">
              <a:rPr lang="en-NZ" smtClean="0"/>
              <a:t>2/09/2023</a:t>
            </a:fld>
            <a:endParaRPr lang="en-NZ"/>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Machine Learning, Week 1 - B</a:t>
            </a:r>
            <a:endParaRPr lang="en-NZ"/>
          </a:p>
        </p:txBody>
      </p:sp>
      <p:sp>
        <p:nvSpPr>
          <p:cNvPr id="9" name="Slide Number Placeholder 8"/>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1339868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09E2E1E-A859-41EA-95A7-CC642571C31D}" type="datetime1">
              <a:rPr lang="en-NZ" smtClean="0"/>
              <a:t>2/09/2023</a:t>
            </a:fld>
            <a:endParaRPr lang="en-NZ"/>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Machine Learning, Week 1 - B</a:t>
            </a:r>
            <a:endParaRPr lang="en-NZ"/>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5B72991-F611-417C-9F25-3D67AC695963}" type="slidenum">
              <a:rPr lang="en-NZ" smtClean="0"/>
              <a:t>‹#›</a:t>
            </a:fld>
            <a:endParaRPr lang="en-NZ"/>
          </a:p>
        </p:txBody>
      </p:sp>
    </p:spTree>
    <p:extLst>
      <p:ext uri="{BB962C8B-B14F-4D97-AF65-F5344CB8AC3E}">
        <p14:creationId xmlns:p14="http://schemas.microsoft.com/office/powerpoint/2010/main" val="163297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0E770-565F-4B85-8EAE-12045F1B1C50}" type="datetime1">
              <a:rPr lang="en-NZ" smtClean="0"/>
              <a:t>2/09/2023</a:t>
            </a:fld>
            <a:endParaRPr lang="en-NZ"/>
          </a:p>
        </p:txBody>
      </p:sp>
      <p:sp>
        <p:nvSpPr>
          <p:cNvPr id="6" name="Footer Placeholder 5"/>
          <p:cNvSpPr>
            <a:spLocks noGrp="1"/>
          </p:cNvSpPr>
          <p:nvPr>
            <p:ph type="ftr" sz="quarter" idx="11"/>
          </p:nvPr>
        </p:nvSpPr>
        <p:spPr/>
        <p:txBody>
          <a:bodyPr/>
          <a:lstStyle/>
          <a:p>
            <a:r>
              <a:rPr lang="en-GB"/>
              <a:t>Machine Learning, Week 1 - B</a:t>
            </a:r>
            <a:endParaRPr lang="en-NZ"/>
          </a:p>
        </p:txBody>
      </p:sp>
      <p:sp>
        <p:nvSpPr>
          <p:cNvPr id="7" name="Slide Number Placeholder 6"/>
          <p:cNvSpPr>
            <a:spLocks noGrp="1"/>
          </p:cNvSpPr>
          <p:nvPr>
            <p:ph type="sldNum" sz="quarter" idx="12"/>
          </p:nvPr>
        </p:nvSpPr>
        <p:spPr/>
        <p:txBody>
          <a:bodyPr/>
          <a:lstStyle/>
          <a:p>
            <a:fld id="{85B72991-F611-417C-9F25-3D67AC695963}" type="slidenum">
              <a:rPr lang="en-NZ" smtClean="0"/>
              <a:t>‹#›</a:t>
            </a:fld>
            <a:endParaRPr lang="en-NZ"/>
          </a:p>
        </p:txBody>
      </p:sp>
    </p:spTree>
    <p:extLst>
      <p:ext uri="{BB962C8B-B14F-4D97-AF65-F5344CB8AC3E}">
        <p14:creationId xmlns:p14="http://schemas.microsoft.com/office/powerpoint/2010/main" val="3604666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E23506-3967-418C-A33A-F2EE2A730DC4}" type="datetime1">
              <a:rPr lang="en-NZ" smtClean="0"/>
              <a:t>2/09/2023</a:t>
            </a:fld>
            <a:endParaRPr lang="en-NZ"/>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a:t>Machine Learning, Week 1 - B</a:t>
            </a:r>
            <a:endParaRPr lang="en-NZ"/>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5B72991-F611-417C-9F25-3D67AC695963}" type="slidenum">
              <a:rPr lang="en-NZ" smtClean="0"/>
              <a:t>‹#›</a:t>
            </a:fld>
            <a:endParaRPr lang="en-NZ"/>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3932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80.png"/><Relationship Id="rId2" Type="http://schemas.openxmlformats.org/officeDocument/2006/relationships/image" Target="../media/image1.png"/><Relationship Id="rId1" Type="http://schemas.openxmlformats.org/officeDocument/2006/relationships/slideLayout" Target="../slideLayouts/slideLayout6.xml"/><Relationship Id="rId11" Type="http://schemas.openxmlformats.org/officeDocument/2006/relationships/image" Target="../media/image221.png"/><Relationship Id="rId5" Type="http://schemas.openxmlformats.org/officeDocument/2006/relationships/image" Target="../media/image190.png"/><Relationship Id="rId10" Type="http://schemas.openxmlformats.org/officeDocument/2006/relationships/image" Target="../media/image210.png"/><Relationship Id="rId4" Type="http://schemas.openxmlformats.org/officeDocument/2006/relationships/image" Target="../media/image19.png"/><Relationship Id="rId9" Type="http://schemas.openxmlformats.org/officeDocument/2006/relationships/image" Target="../media/image20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ags" Target="../tags/tag6.xml"/><Relationship Id="rId5" Type="http://schemas.openxmlformats.org/officeDocument/2006/relationships/image" Target="../media/image2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Toet3EiSFcM"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Qc5IyLW_hns"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48" y="473713"/>
            <a:ext cx="2190491" cy="857392"/>
          </a:xfrm>
          <a:prstGeom prst="rect">
            <a:avLst/>
          </a:prstGeom>
        </p:spPr>
      </p:pic>
      <p:sp>
        <p:nvSpPr>
          <p:cNvPr id="14" name="TextBox 13">
            <a:extLst>
              <a:ext uri="{FF2B5EF4-FFF2-40B4-BE49-F238E27FC236}">
                <a16:creationId xmlns:a16="http://schemas.microsoft.com/office/drawing/2014/main" id="{E8F7BA58-9166-4A96-8DDE-773F9D56D3E6}"/>
              </a:ext>
            </a:extLst>
          </p:cNvPr>
          <p:cNvSpPr txBox="1"/>
          <p:nvPr/>
        </p:nvSpPr>
        <p:spPr>
          <a:xfrm>
            <a:off x="1912689" y="1539840"/>
            <a:ext cx="7935986" cy="3046988"/>
          </a:xfrm>
          <a:prstGeom prst="rect">
            <a:avLst/>
          </a:prstGeom>
          <a:noFill/>
        </p:spPr>
        <p:txBody>
          <a:bodyPr wrap="square" rtlCol="0">
            <a:spAutoFit/>
          </a:bodyPr>
          <a:lstStyle/>
          <a:p>
            <a:pPr algn="ctr"/>
            <a:r>
              <a:rPr lang="en-GB" sz="3200" dirty="0"/>
              <a:t>ISCG8050</a:t>
            </a:r>
            <a:br>
              <a:rPr lang="en-GB" sz="3200" dirty="0"/>
            </a:br>
            <a:r>
              <a:rPr lang="en-GB" sz="4400" b="1" dirty="0"/>
              <a:t> Machine Learning </a:t>
            </a:r>
            <a:br>
              <a:rPr lang="en-GB" sz="3200" dirty="0"/>
            </a:br>
            <a:r>
              <a:rPr lang="en-GB" sz="3200" dirty="0"/>
              <a:t>for Intelligent Data and Information Processing</a:t>
            </a:r>
          </a:p>
          <a:p>
            <a:pPr algn="ctr"/>
            <a:endParaRPr lang="en-GB" sz="3200" dirty="0"/>
          </a:p>
          <a:p>
            <a:pPr algn="ctr"/>
            <a:r>
              <a:rPr lang="en-GB" sz="2000" dirty="0"/>
              <a:t>Week 2 - A</a:t>
            </a:r>
            <a:endParaRPr lang="en-NZ" sz="2000" dirty="0"/>
          </a:p>
        </p:txBody>
      </p:sp>
      <p:grpSp>
        <p:nvGrpSpPr>
          <p:cNvPr id="24" name="Group 23">
            <a:extLst>
              <a:ext uri="{FF2B5EF4-FFF2-40B4-BE49-F238E27FC236}">
                <a16:creationId xmlns:a16="http://schemas.microsoft.com/office/drawing/2014/main" id="{D11E48C8-CFB8-4B25-BDBF-D398FC74A9C3}"/>
              </a:ext>
            </a:extLst>
          </p:cNvPr>
          <p:cNvGrpSpPr/>
          <p:nvPr/>
        </p:nvGrpSpPr>
        <p:grpSpPr>
          <a:xfrm>
            <a:off x="1425336" y="4439717"/>
            <a:ext cx="9341327" cy="1551710"/>
            <a:chOff x="169596" y="4347438"/>
            <a:chExt cx="9341327" cy="1551710"/>
          </a:xfrm>
        </p:grpSpPr>
        <p:pic>
          <p:nvPicPr>
            <p:cNvPr id="16" name="Picture 15" descr="Logo&#10;&#10;Description automatically generated">
              <a:extLst>
                <a:ext uri="{FF2B5EF4-FFF2-40B4-BE49-F238E27FC236}">
                  <a16:creationId xmlns:a16="http://schemas.microsoft.com/office/drawing/2014/main" id="{5A898486-0B38-4187-A097-B5EC90CE2844}"/>
                </a:ext>
              </a:extLst>
            </p:cNvPr>
            <p:cNvPicPr>
              <a:picLocks noChangeAspect="1"/>
            </p:cNvPicPr>
            <p:nvPr/>
          </p:nvPicPr>
          <p:blipFill rotWithShape="1">
            <a:blip r:embed="rId3"/>
            <a:srcRect l="24527" t="21786" r="54284" b="20397"/>
            <a:stretch/>
          </p:blipFill>
          <p:spPr>
            <a:xfrm>
              <a:off x="1497792" y="4569112"/>
              <a:ext cx="1009735" cy="1108362"/>
            </a:xfrm>
            <a:prstGeom prst="rect">
              <a:avLst/>
            </a:prstGeom>
          </p:spPr>
        </p:pic>
        <p:pic>
          <p:nvPicPr>
            <p:cNvPr id="17" name="Picture 16" descr="Logo, icon&#10;&#10;Description automatically generated">
              <a:extLst>
                <a:ext uri="{FF2B5EF4-FFF2-40B4-BE49-F238E27FC236}">
                  <a16:creationId xmlns:a16="http://schemas.microsoft.com/office/drawing/2014/main" id="{B79E744F-5C39-439C-B9C5-C6E45FF9E664}"/>
                </a:ext>
              </a:extLst>
            </p:cNvPr>
            <p:cNvPicPr>
              <a:picLocks noChangeAspect="1"/>
            </p:cNvPicPr>
            <p:nvPr/>
          </p:nvPicPr>
          <p:blipFill rotWithShape="1">
            <a:blip r:embed="rId4"/>
            <a:srcRect l="33756" t="15496" r="30989" b="9022"/>
            <a:stretch/>
          </p:blipFill>
          <p:spPr>
            <a:xfrm>
              <a:off x="8468223" y="4569112"/>
              <a:ext cx="1042700" cy="1108362"/>
            </a:xfrm>
            <a:prstGeom prst="rect">
              <a:avLst/>
            </a:prstGeom>
          </p:spPr>
        </p:pic>
        <p:pic>
          <p:nvPicPr>
            <p:cNvPr id="18" name="Picture 17" descr="A picture containing logo&#10;&#10;Description automatically generated">
              <a:extLst>
                <a:ext uri="{FF2B5EF4-FFF2-40B4-BE49-F238E27FC236}">
                  <a16:creationId xmlns:a16="http://schemas.microsoft.com/office/drawing/2014/main" id="{4FBB2E8D-5A7D-4C90-B71C-BFB2FB0B3379}"/>
                </a:ext>
              </a:extLst>
            </p:cNvPr>
            <p:cNvPicPr>
              <a:picLocks noChangeAspect="1"/>
            </p:cNvPicPr>
            <p:nvPr/>
          </p:nvPicPr>
          <p:blipFill rotWithShape="1">
            <a:blip r:embed="rId5"/>
            <a:srcRect l="67190" t="14786" r="1021" b="30904"/>
            <a:stretch/>
          </p:blipFill>
          <p:spPr>
            <a:xfrm>
              <a:off x="6432138" y="4347438"/>
              <a:ext cx="1634837" cy="1551710"/>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154F9CB6-2D20-49EA-ADAF-03EE368E167B}"/>
                </a:ext>
              </a:extLst>
            </p:cNvPr>
            <p:cNvPicPr>
              <a:picLocks noChangeAspect="1"/>
            </p:cNvPicPr>
            <p:nvPr/>
          </p:nvPicPr>
          <p:blipFill rotWithShape="1">
            <a:blip r:embed="rId5"/>
            <a:srcRect l="3214" t="14333" r="63157" b="31356"/>
            <a:stretch/>
          </p:blipFill>
          <p:spPr>
            <a:xfrm>
              <a:off x="4573481" y="4347438"/>
              <a:ext cx="1729454" cy="1551710"/>
            </a:xfrm>
            <a:prstGeom prst="rect">
              <a:avLst/>
            </a:prstGeom>
          </p:spPr>
        </p:pic>
        <p:pic>
          <p:nvPicPr>
            <p:cNvPr id="20" name="Picture 19" descr="Logo&#10;&#10;Description automatically generated">
              <a:extLst>
                <a:ext uri="{FF2B5EF4-FFF2-40B4-BE49-F238E27FC236}">
                  <a16:creationId xmlns:a16="http://schemas.microsoft.com/office/drawing/2014/main" id="{F578E490-579F-41F9-98FF-6F732A838B7E}"/>
                </a:ext>
              </a:extLst>
            </p:cNvPr>
            <p:cNvPicPr>
              <a:picLocks noChangeAspect="1"/>
            </p:cNvPicPr>
            <p:nvPr/>
          </p:nvPicPr>
          <p:blipFill rotWithShape="1">
            <a:blip r:embed="rId3"/>
            <a:srcRect l="50557" t="25048" r="27013" b="17135"/>
            <a:stretch/>
          </p:blipFill>
          <p:spPr>
            <a:xfrm>
              <a:off x="169596" y="4472073"/>
              <a:ext cx="1068849" cy="1108362"/>
            </a:xfrm>
            <a:prstGeom prst="rect">
              <a:avLst/>
            </a:prstGeom>
          </p:spPr>
        </p:pic>
        <p:pic>
          <p:nvPicPr>
            <p:cNvPr id="22" name="Picture 21" descr="A picture containing circle&#10;&#10;Description automatically generated">
              <a:extLst>
                <a:ext uri="{FF2B5EF4-FFF2-40B4-BE49-F238E27FC236}">
                  <a16:creationId xmlns:a16="http://schemas.microsoft.com/office/drawing/2014/main" id="{5B93B765-D983-4B40-A196-5DA301C8C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
        <p:nvSpPr>
          <p:cNvPr id="25" name="Footer Placeholder 24">
            <a:extLst>
              <a:ext uri="{FF2B5EF4-FFF2-40B4-BE49-F238E27FC236}">
                <a16:creationId xmlns:a16="http://schemas.microsoft.com/office/drawing/2014/main" id="{83996E44-9524-46C7-9587-3E0C861E062D}"/>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26" name="Slide Number Placeholder 25">
            <a:extLst>
              <a:ext uri="{FF2B5EF4-FFF2-40B4-BE49-F238E27FC236}">
                <a16:creationId xmlns:a16="http://schemas.microsoft.com/office/drawing/2014/main" id="{DD690AA7-DCD1-40BF-985A-8A3246653BE4}"/>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a:t>
            </a:fld>
            <a:endParaRPr lang="en-NZ"/>
          </a:p>
        </p:txBody>
      </p:sp>
      <p:sp>
        <p:nvSpPr>
          <p:cNvPr id="2" name="TextBox 1">
            <a:extLst>
              <a:ext uri="{FF2B5EF4-FFF2-40B4-BE49-F238E27FC236}">
                <a16:creationId xmlns:a16="http://schemas.microsoft.com/office/drawing/2014/main" id="{FE241B42-E6F8-4CC1-877D-85633193FF64}"/>
              </a:ext>
            </a:extLst>
          </p:cNvPr>
          <p:cNvSpPr txBox="1"/>
          <p:nvPr/>
        </p:nvSpPr>
        <p:spPr>
          <a:xfrm>
            <a:off x="2324711" y="6040131"/>
            <a:ext cx="6879817" cy="246221"/>
          </a:xfrm>
          <a:prstGeom prst="rect">
            <a:avLst/>
          </a:prstGeom>
          <a:noFill/>
        </p:spPr>
        <p:txBody>
          <a:bodyPr wrap="square" rtlCol="0">
            <a:spAutoFit/>
          </a:bodyPr>
          <a:lstStyle/>
          <a:p>
            <a:pPr algn="ctr"/>
            <a:r>
              <a:rPr lang="en-GB" sz="1000" dirty="0"/>
              <a:t>Sources: Hands-On Machine Learning with Scikit-Learn, Keras, and TensorFlow by </a:t>
            </a:r>
            <a:r>
              <a:rPr lang="en-GB" sz="1000" dirty="0" err="1"/>
              <a:t>Aurélien</a:t>
            </a:r>
            <a:r>
              <a:rPr lang="en-GB" sz="1000" dirty="0"/>
              <a:t> </a:t>
            </a:r>
            <a:r>
              <a:rPr lang="en-GB" sz="1000" dirty="0" err="1"/>
              <a:t>Géron</a:t>
            </a:r>
            <a:endParaRPr lang="en-GB" sz="1000" dirty="0"/>
          </a:p>
        </p:txBody>
      </p:sp>
    </p:spTree>
    <p:extLst>
      <p:ext uri="{BB962C8B-B14F-4D97-AF65-F5344CB8AC3E}">
        <p14:creationId xmlns:p14="http://schemas.microsoft.com/office/powerpoint/2010/main" val="201215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Outline</a:t>
            </a:r>
          </a:p>
        </p:txBody>
      </p:sp>
      <p:sp>
        <p:nvSpPr>
          <p:cNvPr id="5" name="Footer Placeholder 4">
            <a:extLst>
              <a:ext uri="{FF2B5EF4-FFF2-40B4-BE49-F238E27FC236}">
                <a16:creationId xmlns:a16="http://schemas.microsoft.com/office/drawing/2014/main" id="{0C0E3736-651D-4BB9-8722-3B53873DD3E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64329968-C04F-4E90-B9BA-50485897F012}"/>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10</a:t>
            </a:fld>
            <a:endParaRPr lang="en-NZ"/>
          </a:p>
        </p:txBody>
      </p:sp>
      <p:sp>
        <p:nvSpPr>
          <p:cNvPr id="3" name="TextBox 2">
            <a:extLst>
              <a:ext uri="{FF2B5EF4-FFF2-40B4-BE49-F238E27FC236}">
                <a16:creationId xmlns:a16="http://schemas.microsoft.com/office/drawing/2014/main" id="{50FFFF27-D2FC-40C6-8256-57F21E612F25}"/>
              </a:ext>
            </a:extLst>
          </p:cNvPr>
          <p:cNvSpPr txBox="1"/>
          <p:nvPr/>
        </p:nvSpPr>
        <p:spPr>
          <a:xfrm>
            <a:off x="1251284" y="1737360"/>
            <a:ext cx="9750392" cy="37379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NZ" sz="2000" cap="all" dirty="0"/>
              <a:t>Classification Models:</a:t>
            </a:r>
          </a:p>
          <a:p>
            <a:pPr marL="800100" lvl="1" indent="-342900">
              <a:lnSpc>
                <a:spcPct val="150000"/>
              </a:lnSpc>
              <a:buFont typeface="Arial" panose="020B0604020202020204" pitchFamily="34" charset="0"/>
              <a:buChar char="•"/>
            </a:pPr>
            <a:r>
              <a:rPr lang="en-NZ" sz="2000" b="1" cap="all" dirty="0"/>
              <a:t>Logistic Regression</a:t>
            </a:r>
          </a:p>
          <a:p>
            <a:pPr marL="1257300" lvl="2" indent="-342900">
              <a:lnSpc>
                <a:spcPct val="150000"/>
              </a:lnSpc>
              <a:buFont typeface="Arial" panose="020B0604020202020204" pitchFamily="34" charset="0"/>
              <a:buChar char="•"/>
            </a:pPr>
            <a:r>
              <a:rPr lang="en-NZ" sz="2000" dirty="0"/>
              <a:t>Sigmoid</a:t>
            </a:r>
          </a:p>
          <a:p>
            <a:pPr marL="1257300" lvl="2" indent="-342900">
              <a:lnSpc>
                <a:spcPct val="150000"/>
              </a:lnSpc>
              <a:buFont typeface="Arial" panose="020B0604020202020204" pitchFamily="34" charset="0"/>
              <a:buChar char="•"/>
            </a:pPr>
            <a:r>
              <a:rPr lang="en-NZ" sz="2000" dirty="0"/>
              <a:t>Decision Boundary</a:t>
            </a:r>
          </a:p>
          <a:p>
            <a:pPr marL="800100" lvl="1" indent="-342900">
              <a:lnSpc>
                <a:spcPct val="150000"/>
              </a:lnSpc>
              <a:buFont typeface="Arial" panose="020B0604020202020204" pitchFamily="34" charset="0"/>
              <a:buChar char="•"/>
            </a:pPr>
            <a:r>
              <a:rPr lang="en-NZ" sz="2000" b="1" cap="all" dirty="0"/>
              <a:t>Multiclass Classification</a:t>
            </a:r>
          </a:p>
          <a:p>
            <a:pPr marL="800100" lvl="1" indent="-342900">
              <a:lnSpc>
                <a:spcPct val="150000"/>
              </a:lnSpc>
              <a:buFont typeface="Arial" panose="020B0604020202020204" pitchFamily="34" charset="0"/>
              <a:buChar char="•"/>
            </a:pPr>
            <a:r>
              <a:rPr lang="en-NZ" sz="2000" b="1" cap="all" dirty="0"/>
              <a:t>Support Vector Machine</a:t>
            </a:r>
          </a:p>
          <a:p>
            <a:pPr marL="1257300" lvl="2" indent="-342900">
              <a:lnSpc>
                <a:spcPct val="150000"/>
              </a:lnSpc>
              <a:buFont typeface="Arial" panose="020B0604020202020204" pitchFamily="34" charset="0"/>
              <a:buChar char="•"/>
            </a:pPr>
            <a:r>
              <a:rPr lang="en-NZ" sz="2000" dirty="0"/>
              <a:t>Linear</a:t>
            </a:r>
            <a:r>
              <a:rPr lang="en-NZ" sz="2000" cap="all" dirty="0"/>
              <a:t> SVM</a:t>
            </a:r>
          </a:p>
          <a:p>
            <a:pPr marL="1257300" lvl="2" indent="-342900">
              <a:lnSpc>
                <a:spcPct val="150000"/>
              </a:lnSpc>
              <a:buFont typeface="Arial" panose="020B0604020202020204" pitchFamily="34" charset="0"/>
              <a:buChar char="•"/>
            </a:pPr>
            <a:r>
              <a:rPr lang="en-NZ" sz="2000" dirty="0"/>
              <a:t>Nonlinear</a:t>
            </a:r>
            <a:r>
              <a:rPr lang="en-NZ" sz="2000" cap="all" dirty="0"/>
              <a:t> SVM</a:t>
            </a:r>
          </a:p>
        </p:txBody>
      </p:sp>
    </p:spTree>
    <p:extLst>
      <p:ext uri="{BB962C8B-B14F-4D97-AF65-F5344CB8AC3E}">
        <p14:creationId xmlns:p14="http://schemas.microsoft.com/office/powerpoint/2010/main" val="35712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Classification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11</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9991288" cy="4685898"/>
          </a:xfrm>
          <a:prstGeom prst="rect">
            <a:avLst/>
          </a:prstGeom>
          <a:noFill/>
        </p:spPr>
        <p:txBody>
          <a:bodyPr wrap="square" numCol="2">
            <a:spAutoFit/>
          </a:bodyPr>
          <a:lstStyle/>
          <a:p>
            <a:pPr marL="342900" indent="-342900">
              <a:lnSpc>
                <a:spcPct val="150000"/>
              </a:lnSpc>
              <a:buFont typeface="Arial" panose="020B0604020202020204" pitchFamily="34" charset="0"/>
              <a:buChar char="•"/>
            </a:pPr>
            <a:r>
              <a:rPr lang="en-GB" dirty="0"/>
              <a:t>Classification Problems</a:t>
            </a:r>
          </a:p>
          <a:p>
            <a:pPr marL="800100" lvl="1" indent="-342900">
              <a:lnSpc>
                <a:spcPct val="150000"/>
              </a:lnSpc>
              <a:buFont typeface="Arial" panose="020B0604020202020204" pitchFamily="34" charset="0"/>
              <a:buChar char="•"/>
            </a:pPr>
            <a:r>
              <a:rPr lang="en-GB" dirty="0"/>
              <a:t>Email -&gt; spam/not spam?</a:t>
            </a:r>
          </a:p>
          <a:p>
            <a:pPr marL="800100" lvl="1" indent="-342900">
              <a:lnSpc>
                <a:spcPct val="150000"/>
              </a:lnSpc>
              <a:buFont typeface="Arial" panose="020B0604020202020204" pitchFamily="34" charset="0"/>
              <a:buChar char="•"/>
            </a:pPr>
            <a:r>
              <a:rPr lang="en-GB" dirty="0"/>
              <a:t>Online transactions -&gt; fraudulent?</a:t>
            </a:r>
          </a:p>
          <a:p>
            <a:pPr marL="800100" lvl="1" indent="-342900">
              <a:lnSpc>
                <a:spcPct val="150000"/>
              </a:lnSpc>
              <a:buFont typeface="Arial" panose="020B0604020202020204" pitchFamily="34" charset="0"/>
              <a:buChar char="•"/>
            </a:pPr>
            <a:r>
              <a:rPr lang="en-GB" dirty="0" err="1"/>
              <a:t>Tumor</a:t>
            </a:r>
            <a:r>
              <a:rPr lang="en-GB" dirty="0"/>
              <a:t> -&gt; Malignant/benign</a:t>
            </a:r>
          </a:p>
          <a:p>
            <a:pPr marL="800100" lvl="1" indent="-342900">
              <a:lnSpc>
                <a:spcPct val="150000"/>
              </a:lnSpc>
              <a:buFont typeface="Arial" panose="020B0604020202020204" pitchFamily="34" charset="0"/>
              <a:buChar char="•"/>
            </a:pPr>
            <a:endParaRPr lang="en-GB" dirty="0"/>
          </a:p>
          <a:p>
            <a:pPr lvl="1">
              <a:lnSpc>
                <a:spcPct val="150000"/>
              </a:lnSpc>
            </a:pPr>
            <a:endParaRPr lang="en-GB" dirty="0"/>
          </a:p>
          <a:p>
            <a:pPr marL="342900" indent="-342900">
              <a:lnSpc>
                <a:spcPct val="150000"/>
              </a:lnSpc>
              <a:buFont typeface="Arial" panose="020B0604020202020204" pitchFamily="34" charset="0"/>
              <a:buChar char="•"/>
            </a:pPr>
            <a:r>
              <a:rPr lang="en-GB" dirty="0"/>
              <a:t>Variable in these problems is Y</a:t>
            </a:r>
          </a:p>
          <a:p>
            <a:pPr marL="342900" indent="-342900">
              <a:lnSpc>
                <a:spcPct val="150000"/>
              </a:lnSpc>
              <a:buFont typeface="Arial" panose="020B0604020202020204" pitchFamily="34" charset="0"/>
              <a:buChar char="•"/>
            </a:pPr>
            <a:r>
              <a:rPr lang="en-GB" dirty="0"/>
              <a:t>Y is either 0 or 1</a:t>
            </a:r>
          </a:p>
          <a:p>
            <a:pPr marL="800100" lvl="1" indent="-342900">
              <a:lnSpc>
                <a:spcPct val="150000"/>
              </a:lnSpc>
              <a:buFont typeface="Arial" panose="020B0604020202020204" pitchFamily="34" charset="0"/>
              <a:buChar char="•"/>
            </a:pPr>
            <a:r>
              <a:rPr lang="en-GB" dirty="0"/>
              <a:t>0 = negative class (absence of something)</a:t>
            </a:r>
          </a:p>
          <a:p>
            <a:pPr marL="800100" lvl="1" indent="-342900">
              <a:lnSpc>
                <a:spcPct val="150000"/>
              </a:lnSpc>
              <a:buFont typeface="Arial" panose="020B0604020202020204" pitchFamily="34" charset="0"/>
              <a:buChar char="•"/>
            </a:pPr>
            <a:r>
              <a:rPr lang="en-GB" dirty="0"/>
              <a:t>1 = positive class (presence of something)</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b="1" dirty="0">
                <a:solidFill>
                  <a:schemeClr val="accent4">
                    <a:lumMod val="75000"/>
                  </a:schemeClr>
                </a:solidFill>
              </a:rPr>
              <a:t>Binary Class Problems</a:t>
            </a:r>
          </a:p>
          <a:p>
            <a:pPr lvl="1">
              <a:lnSpc>
                <a:spcPct val="150000"/>
              </a:lnSpc>
            </a:pPr>
            <a:r>
              <a:rPr lang="en-US" dirty="0">
                <a:solidFill>
                  <a:prstClr val="black"/>
                </a:solidFill>
              </a:rPr>
              <a:t>0: “Negative Class” (e.g., benign tumor)</a:t>
            </a:r>
          </a:p>
          <a:p>
            <a:pPr lvl="1">
              <a:lnSpc>
                <a:spcPct val="150000"/>
              </a:lnSpc>
            </a:pPr>
            <a:r>
              <a:rPr lang="en-US" sz="100" dirty="0">
                <a:solidFill>
                  <a:prstClr val="black"/>
                </a:solidFill>
              </a:rPr>
              <a:t> </a:t>
            </a:r>
            <a:endParaRPr lang="en-US" dirty="0">
              <a:solidFill>
                <a:prstClr val="black"/>
              </a:solidFill>
            </a:endParaRPr>
          </a:p>
          <a:p>
            <a:pPr lvl="1">
              <a:lnSpc>
                <a:spcPct val="150000"/>
              </a:lnSpc>
            </a:pPr>
            <a:r>
              <a:rPr lang="en-US" dirty="0">
                <a:solidFill>
                  <a:prstClr val="black"/>
                </a:solidFill>
              </a:rPr>
              <a:t>1: “Positive Class” (e.g., malignant tumor)</a:t>
            </a:r>
            <a:endParaRPr lang="en-GB" dirty="0"/>
          </a:p>
        </p:txBody>
      </p:sp>
    </p:spTree>
    <p:extLst>
      <p:ext uri="{BB962C8B-B14F-4D97-AF65-F5344CB8AC3E}">
        <p14:creationId xmlns:p14="http://schemas.microsoft.com/office/powerpoint/2010/main" val="239210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Binary Classification Problems</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4998719" cy="1711366"/>
          </a:xfrm>
          <a:prstGeom prst="rect">
            <a:avLst/>
          </a:prstGeom>
          <a:noFill/>
        </p:spPr>
        <p:txBody>
          <a:bodyPr wrap="square" numCol="1">
            <a:spAutoFit/>
          </a:bodyPr>
          <a:lstStyle/>
          <a:p>
            <a:pPr marL="342900" indent="-342900">
              <a:lnSpc>
                <a:spcPct val="150000"/>
              </a:lnSpc>
              <a:buFont typeface="Arial" panose="020B0604020202020204" pitchFamily="34" charset="0"/>
              <a:buChar char="•"/>
            </a:pPr>
            <a:r>
              <a:rPr lang="en-GB" dirty="0"/>
              <a:t>We could use linear regression</a:t>
            </a:r>
          </a:p>
          <a:p>
            <a:pPr marL="342900" indent="-342900">
              <a:lnSpc>
                <a:spcPct val="150000"/>
              </a:lnSpc>
              <a:buFont typeface="Arial" panose="020B0604020202020204" pitchFamily="34" charset="0"/>
              <a:buChar char="•"/>
            </a:pPr>
            <a:r>
              <a:rPr lang="en-GB" dirty="0"/>
              <a:t>Then threshold the classifier output (i.e. anything over some value is yes, else no)</a:t>
            </a:r>
          </a:p>
          <a:p>
            <a:pPr marL="342900" indent="-342900">
              <a:lnSpc>
                <a:spcPct val="150000"/>
              </a:lnSpc>
              <a:buFont typeface="Arial" panose="020B0604020202020204" pitchFamily="34" charset="0"/>
              <a:buChar char="•"/>
            </a:pPr>
            <a:endParaRPr lang="en-GB" dirty="0"/>
          </a:p>
        </p:txBody>
      </p:sp>
      <p:grpSp>
        <p:nvGrpSpPr>
          <p:cNvPr id="3" name="Group 2">
            <a:extLst>
              <a:ext uri="{FF2B5EF4-FFF2-40B4-BE49-F238E27FC236}">
                <a16:creationId xmlns:a16="http://schemas.microsoft.com/office/drawing/2014/main" id="{3FD3B7D1-89C9-4245-B932-37A4C4F90A05}"/>
              </a:ext>
            </a:extLst>
          </p:cNvPr>
          <p:cNvGrpSpPr/>
          <p:nvPr/>
        </p:nvGrpSpPr>
        <p:grpSpPr>
          <a:xfrm>
            <a:off x="5464683" y="2167704"/>
            <a:ext cx="8050068" cy="3790752"/>
            <a:chOff x="5033028" y="2068869"/>
            <a:chExt cx="8050068" cy="3790752"/>
          </a:xfrm>
        </p:grpSpPr>
        <p:sp>
          <p:nvSpPr>
            <p:cNvPr id="8" name="TextBox 7">
              <a:extLst>
                <a:ext uri="{FF2B5EF4-FFF2-40B4-BE49-F238E27FC236}">
                  <a16:creationId xmlns:a16="http://schemas.microsoft.com/office/drawing/2014/main" id="{A6A1C759-D2C9-427A-9200-B2B16E199C15}"/>
                </a:ext>
              </a:extLst>
            </p:cNvPr>
            <p:cNvSpPr txBox="1"/>
            <p:nvPr/>
          </p:nvSpPr>
          <p:spPr>
            <a:xfrm>
              <a:off x="6437862" y="3669069"/>
              <a:ext cx="6645234" cy="338554"/>
            </a:xfrm>
            <a:prstGeom prst="rect">
              <a:avLst/>
            </a:prstGeom>
            <a:noFill/>
          </p:spPr>
          <p:txBody>
            <a:bodyPr wrap="square" rtlCol="0">
              <a:spAutoFit/>
            </a:bodyPr>
            <a:lstStyle/>
            <a:p>
              <a:pPr algn="ctr" eaLnBrk="1" fontAlgn="auto" hangingPunct="1">
                <a:spcBef>
                  <a:spcPts val="0"/>
                </a:spcBef>
                <a:spcAft>
                  <a:spcPts val="0"/>
                </a:spcAft>
              </a:pPr>
              <a:r>
                <a:rPr lang="en-US" sz="1600" dirty="0">
                  <a:solidFill>
                    <a:prstClr val="black"/>
                  </a:solidFill>
                  <a:latin typeface="Calibri"/>
                  <a:ea typeface="+mn-ea"/>
                </a:rPr>
                <a:t>Tumor Size</a:t>
              </a:r>
            </a:p>
          </p:txBody>
        </p:sp>
        <p:grpSp>
          <p:nvGrpSpPr>
            <p:cNvPr id="9" name="Group 8">
              <a:extLst>
                <a:ext uri="{FF2B5EF4-FFF2-40B4-BE49-F238E27FC236}">
                  <a16:creationId xmlns:a16="http://schemas.microsoft.com/office/drawing/2014/main" id="{1E533CF9-3FFB-44E5-9539-052E07805106}"/>
                </a:ext>
              </a:extLst>
            </p:cNvPr>
            <p:cNvGrpSpPr/>
            <p:nvPr/>
          </p:nvGrpSpPr>
          <p:grpSpPr>
            <a:xfrm>
              <a:off x="5893423" y="4338092"/>
              <a:ext cx="5638800" cy="369332"/>
              <a:chOff x="2286000" y="2573982"/>
              <a:chExt cx="5638800" cy="369332"/>
            </a:xfrm>
          </p:grpSpPr>
          <p:sp>
            <p:nvSpPr>
              <p:cNvPr id="11" name="TextBox 10">
                <a:extLst>
                  <a:ext uri="{FF2B5EF4-FFF2-40B4-BE49-F238E27FC236}">
                    <a16:creationId xmlns:a16="http://schemas.microsoft.com/office/drawing/2014/main" id="{11478D9C-AEBA-471D-B936-7F30EDEF0CED}"/>
                  </a:ext>
                </a:extLst>
              </p:cNvPr>
              <p:cNvSpPr txBox="1"/>
              <p:nvPr/>
            </p:nvSpPr>
            <p:spPr>
              <a:xfrm>
                <a:off x="2286000" y="2573982"/>
                <a:ext cx="5638800" cy="369332"/>
              </a:xfrm>
              <a:prstGeom prst="rect">
                <a:avLst/>
              </a:prstGeom>
              <a:noFill/>
            </p:spPr>
            <p:txBody>
              <a:bodyPr wrap="square" rtlCol="0">
                <a:spAutoFit/>
              </a:bodyPr>
              <a:lstStyle/>
              <a:p>
                <a:pPr eaLnBrk="1" fontAlgn="auto" hangingPunct="1">
                  <a:spcBef>
                    <a:spcPts val="0"/>
                  </a:spcBef>
                  <a:spcAft>
                    <a:spcPts val="0"/>
                  </a:spcAft>
                </a:pPr>
                <a:r>
                  <a:rPr lang="en-US" dirty="0">
                    <a:solidFill>
                      <a:prstClr val="black"/>
                    </a:solidFill>
                    <a:latin typeface="Calibri"/>
                    <a:ea typeface="+mn-ea"/>
                  </a:rPr>
                  <a:t>Threshold classifier output             at 0.5:</a:t>
                </a:r>
              </a:p>
            </p:txBody>
          </p:sp>
          <p:pic>
            <p:nvPicPr>
              <p:cNvPr id="13" name="Picture 12">
                <a:extLst>
                  <a:ext uri="{FF2B5EF4-FFF2-40B4-BE49-F238E27FC236}">
                    <a16:creationId xmlns:a16="http://schemas.microsoft.com/office/drawing/2014/main" id="{79091355-439B-4F2F-8CC2-1A3289A15C65}"/>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4936198" y="2637230"/>
                <a:ext cx="560273" cy="252783"/>
              </a:xfrm>
              <a:prstGeom prst="rect">
                <a:avLst/>
              </a:prstGeom>
            </p:spPr>
          </p:pic>
        </p:grpSp>
        <p:grpSp>
          <p:nvGrpSpPr>
            <p:cNvPr id="14" name="Group 13">
              <a:extLst>
                <a:ext uri="{FF2B5EF4-FFF2-40B4-BE49-F238E27FC236}">
                  <a16:creationId xmlns:a16="http://schemas.microsoft.com/office/drawing/2014/main" id="{9A789176-32E0-4278-9CDA-CC8C5E98D596}"/>
                </a:ext>
              </a:extLst>
            </p:cNvPr>
            <p:cNvGrpSpPr/>
            <p:nvPr/>
          </p:nvGrpSpPr>
          <p:grpSpPr>
            <a:xfrm>
              <a:off x="6731623" y="4893995"/>
              <a:ext cx="5638800" cy="369332"/>
              <a:chOff x="1219200" y="3311247"/>
              <a:chExt cx="5638800" cy="369332"/>
            </a:xfrm>
          </p:grpSpPr>
          <p:sp>
            <p:nvSpPr>
              <p:cNvPr id="15" name="TextBox 14">
                <a:extLst>
                  <a:ext uri="{FF2B5EF4-FFF2-40B4-BE49-F238E27FC236}">
                    <a16:creationId xmlns:a16="http://schemas.microsoft.com/office/drawing/2014/main" id="{DC1011EE-32C7-4F76-B0E9-A21EE6F71F35}"/>
                  </a:ext>
                </a:extLst>
              </p:cNvPr>
              <p:cNvSpPr txBox="1"/>
              <p:nvPr/>
            </p:nvSpPr>
            <p:spPr>
              <a:xfrm>
                <a:off x="1219200" y="3311247"/>
                <a:ext cx="5638800" cy="369332"/>
              </a:xfrm>
              <a:prstGeom prst="rect">
                <a:avLst/>
              </a:prstGeom>
              <a:noFill/>
            </p:spPr>
            <p:txBody>
              <a:bodyPr wrap="square" rtlCol="0">
                <a:spAutoFit/>
              </a:bodyPr>
              <a:lstStyle/>
              <a:p>
                <a:pPr eaLnBrk="1" fontAlgn="auto" hangingPunct="1">
                  <a:spcBef>
                    <a:spcPts val="0"/>
                  </a:spcBef>
                  <a:spcAft>
                    <a:spcPts val="0"/>
                  </a:spcAft>
                </a:pPr>
                <a:r>
                  <a:rPr lang="en-US" dirty="0">
                    <a:solidFill>
                      <a:prstClr val="black"/>
                    </a:solidFill>
                    <a:latin typeface="Calibri"/>
                    <a:ea typeface="+mn-ea"/>
                  </a:rPr>
                  <a:t>If                        , predict “y = 1”</a:t>
                </a:r>
              </a:p>
            </p:txBody>
          </p:sp>
          <p:pic>
            <p:nvPicPr>
              <p:cNvPr id="16" name="Picture 15">
                <a:extLst>
                  <a:ext uri="{FF2B5EF4-FFF2-40B4-BE49-F238E27FC236}">
                    <a16:creationId xmlns:a16="http://schemas.microsoft.com/office/drawing/2014/main" id="{241DE799-A655-403F-968F-715A523C9F8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607058" y="3408965"/>
                <a:ext cx="1028558" cy="212368"/>
              </a:xfrm>
              <a:prstGeom prst="rect">
                <a:avLst/>
              </a:prstGeom>
            </p:spPr>
          </p:pic>
        </p:grpSp>
        <p:grpSp>
          <p:nvGrpSpPr>
            <p:cNvPr id="17" name="Group 16">
              <a:extLst>
                <a:ext uri="{FF2B5EF4-FFF2-40B4-BE49-F238E27FC236}">
                  <a16:creationId xmlns:a16="http://schemas.microsoft.com/office/drawing/2014/main" id="{FA913ABF-38DB-436D-899B-72BF46185308}"/>
                </a:ext>
              </a:extLst>
            </p:cNvPr>
            <p:cNvGrpSpPr/>
            <p:nvPr/>
          </p:nvGrpSpPr>
          <p:grpSpPr>
            <a:xfrm>
              <a:off x="6731623" y="5490289"/>
              <a:ext cx="5638800" cy="369332"/>
              <a:chOff x="1219200" y="3849379"/>
              <a:chExt cx="5638800" cy="369332"/>
            </a:xfrm>
          </p:grpSpPr>
          <p:sp>
            <p:nvSpPr>
              <p:cNvPr id="18" name="TextBox 17">
                <a:extLst>
                  <a:ext uri="{FF2B5EF4-FFF2-40B4-BE49-F238E27FC236}">
                    <a16:creationId xmlns:a16="http://schemas.microsoft.com/office/drawing/2014/main" id="{BF6F3D42-7366-4A5D-B0A9-5FBDB90914BA}"/>
                  </a:ext>
                </a:extLst>
              </p:cNvPr>
              <p:cNvSpPr txBox="1"/>
              <p:nvPr/>
            </p:nvSpPr>
            <p:spPr>
              <a:xfrm>
                <a:off x="1219200" y="3849379"/>
                <a:ext cx="5638800" cy="369332"/>
              </a:xfrm>
              <a:prstGeom prst="rect">
                <a:avLst/>
              </a:prstGeom>
              <a:noFill/>
            </p:spPr>
            <p:txBody>
              <a:bodyPr wrap="square" rtlCol="0">
                <a:spAutoFit/>
              </a:bodyPr>
              <a:lstStyle/>
              <a:p>
                <a:pPr eaLnBrk="1" fontAlgn="auto" hangingPunct="1">
                  <a:spcBef>
                    <a:spcPts val="0"/>
                  </a:spcBef>
                  <a:spcAft>
                    <a:spcPts val="0"/>
                  </a:spcAft>
                </a:pPr>
                <a:r>
                  <a:rPr lang="en-US" dirty="0">
                    <a:solidFill>
                      <a:prstClr val="black"/>
                    </a:solidFill>
                    <a:latin typeface="Calibri"/>
                    <a:ea typeface="+mn-ea"/>
                  </a:rPr>
                  <a:t>If                        , predict “y = 0”</a:t>
                </a:r>
              </a:p>
            </p:txBody>
          </p:sp>
          <p:pic>
            <p:nvPicPr>
              <p:cNvPr id="19" name="Picture 18">
                <a:extLst>
                  <a:ext uri="{FF2B5EF4-FFF2-40B4-BE49-F238E27FC236}">
                    <a16:creationId xmlns:a16="http://schemas.microsoft.com/office/drawing/2014/main" id="{62EFA2ED-82B2-44E4-8FA6-6828E7904D15}"/>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607058" y="3947097"/>
                <a:ext cx="1047302" cy="216238"/>
              </a:xfrm>
              <a:prstGeom prst="rect">
                <a:avLst/>
              </a:prstGeom>
            </p:spPr>
          </p:pic>
        </p:grpSp>
        <p:cxnSp>
          <p:nvCxnSpPr>
            <p:cNvPr id="20" name="Straight Connector 19">
              <a:extLst>
                <a:ext uri="{FF2B5EF4-FFF2-40B4-BE49-F238E27FC236}">
                  <a16:creationId xmlns:a16="http://schemas.microsoft.com/office/drawing/2014/main" id="{C553CC93-2578-4CC1-BA0F-F3B05E5AC858}"/>
                </a:ext>
              </a:extLst>
            </p:cNvPr>
            <p:cNvCxnSpPr/>
            <p:nvPr/>
          </p:nvCxnSpPr>
          <p:spPr>
            <a:xfrm flipV="1">
              <a:off x="6437862" y="2068869"/>
              <a:ext cx="0" cy="1946645"/>
            </a:xfrm>
            <a:prstGeom prst="line">
              <a:avLst/>
            </a:prstGeom>
            <a:noFill/>
            <a:ln w="38100" cap="flat" cmpd="sng" algn="ctr">
              <a:solidFill>
                <a:sysClr val="windowText" lastClr="000000"/>
              </a:solidFill>
              <a:prstDash val="solid"/>
              <a:tailEnd type="arrow" w="lg" len="med"/>
            </a:ln>
            <a:effectLst/>
          </p:spPr>
        </p:cxnSp>
        <p:cxnSp>
          <p:nvCxnSpPr>
            <p:cNvPr id="21" name="Straight Connector 20">
              <a:extLst>
                <a:ext uri="{FF2B5EF4-FFF2-40B4-BE49-F238E27FC236}">
                  <a16:creationId xmlns:a16="http://schemas.microsoft.com/office/drawing/2014/main" id="{FB858C3D-E16B-4069-B053-C75D465EF40C}"/>
                </a:ext>
              </a:extLst>
            </p:cNvPr>
            <p:cNvCxnSpPr/>
            <p:nvPr/>
          </p:nvCxnSpPr>
          <p:spPr>
            <a:xfrm>
              <a:off x="6328428" y="3663112"/>
              <a:ext cx="3630468" cy="0"/>
            </a:xfrm>
            <a:prstGeom prst="line">
              <a:avLst/>
            </a:prstGeom>
            <a:noFill/>
            <a:ln w="38100" cap="flat" cmpd="sng" algn="ctr">
              <a:solidFill>
                <a:sysClr val="windowText" lastClr="000000"/>
              </a:solidFill>
              <a:prstDash val="solid"/>
              <a:tailEnd type="arrow" w="lg" len="med"/>
            </a:ln>
            <a:effectLst/>
          </p:spPr>
        </p:cxnSp>
        <p:sp>
          <p:nvSpPr>
            <p:cNvPr id="22" name="TextBox 21">
              <a:extLst>
                <a:ext uri="{FF2B5EF4-FFF2-40B4-BE49-F238E27FC236}">
                  <a16:creationId xmlns:a16="http://schemas.microsoft.com/office/drawing/2014/main" id="{CC7488F7-6198-4B05-A69D-018F247CC735}"/>
                </a:ext>
              </a:extLst>
            </p:cNvPr>
            <p:cNvSpPr txBox="1"/>
            <p:nvPr/>
          </p:nvSpPr>
          <p:spPr>
            <a:xfrm>
              <a:off x="6437862" y="3669069"/>
              <a:ext cx="2835234" cy="338554"/>
            </a:xfrm>
            <a:prstGeom prst="rect">
              <a:avLst/>
            </a:prstGeom>
            <a:noFill/>
          </p:spPr>
          <p:txBody>
            <a:bodyPr wrap="square" rtlCol="0">
              <a:spAutoFit/>
            </a:bodyPr>
            <a:lstStyle/>
            <a:p>
              <a:pPr algn="ctr" eaLnBrk="1" fontAlgn="auto" hangingPunct="1">
                <a:spcBef>
                  <a:spcPts val="0"/>
                </a:spcBef>
                <a:spcAft>
                  <a:spcPts val="0"/>
                </a:spcAft>
              </a:pPr>
              <a:r>
                <a:rPr lang="en-US" sz="1600" dirty="0">
                  <a:solidFill>
                    <a:prstClr val="black"/>
                  </a:solidFill>
                  <a:latin typeface="Calibri"/>
                  <a:ea typeface="+mn-ea"/>
                </a:rPr>
                <a:t>Tumor Size</a:t>
              </a:r>
            </a:p>
          </p:txBody>
        </p:sp>
        <p:sp>
          <p:nvSpPr>
            <p:cNvPr id="23" name="Cross 22">
              <a:extLst>
                <a:ext uri="{FF2B5EF4-FFF2-40B4-BE49-F238E27FC236}">
                  <a16:creationId xmlns:a16="http://schemas.microsoft.com/office/drawing/2014/main" id="{56697F22-AFD2-4E55-BC00-4A1F030BBE8B}"/>
                </a:ext>
              </a:extLst>
            </p:cNvPr>
            <p:cNvSpPr/>
            <p:nvPr/>
          </p:nvSpPr>
          <p:spPr>
            <a:xfrm rot="2734294">
              <a:off x="6583227" y="3540295"/>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24" name="Cross 23">
              <a:extLst>
                <a:ext uri="{FF2B5EF4-FFF2-40B4-BE49-F238E27FC236}">
                  <a16:creationId xmlns:a16="http://schemas.microsoft.com/office/drawing/2014/main" id="{1E8D5239-5335-473D-ACF4-37BCF32D6DB5}"/>
                </a:ext>
              </a:extLst>
            </p:cNvPr>
            <p:cNvSpPr/>
            <p:nvPr/>
          </p:nvSpPr>
          <p:spPr>
            <a:xfrm rot="2734294">
              <a:off x="6888028" y="3540295"/>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25" name="Cross 24">
              <a:extLst>
                <a:ext uri="{FF2B5EF4-FFF2-40B4-BE49-F238E27FC236}">
                  <a16:creationId xmlns:a16="http://schemas.microsoft.com/office/drawing/2014/main" id="{86059E1F-D9AB-4533-99B5-FECB41ABED3F}"/>
                </a:ext>
              </a:extLst>
            </p:cNvPr>
            <p:cNvSpPr/>
            <p:nvPr/>
          </p:nvSpPr>
          <p:spPr>
            <a:xfrm rot="2734294">
              <a:off x="7209615" y="3540295"/>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26" name="Cross 25">
              <a:extLst>
                <a:ext uri="{FF2B5EF4-FFF2-40B4-BE49-F238E27FC236}">
                  <a16:creationId xmlns:a16="http://schemas.microsoft.com/office/drawing/2014/main" id="{40928EE5-FA34-439E-A12B-1C62EC50A00E}"/>
                </a:ext>
              </a:extLst>
            </p:cNvPr>
            <p:cNvSpPr/>
            <p:nvPr/>
          </p:nvSpPr>
          <p:spPr>
            <a:xfrm rot="2734294">
              <a:off x="7590615" y="3540295"/>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27" name="Cross 26">
              <a:extLst>
                <a:ext uri="{FF2B5EF4-FFF2-40B4-BE49-F238E27FC236}">
                  <a16:creationId xmlns:a16="http://schemas.microsoft.com/office/drawing/2014/main" id="{B67BA757-A02C-4B85-B483-02F4294CD172}"/>
                </a:ext>
              </a:extLst>
            </p:cNvPr>
            <p:cNvSpPr/>
            <p:nvPr/>
          </p:nvSpPr>
          <p:spPr>
            <a:xfrm rot="2734294">
              <a:off x="8335828" y="2274602"/>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28" name="Cross 27">
              <a:extLst>
                <a:ext uri="{FF2B5EF4-FFF2-40B4-BE49-F238E27FC236}">
                  <a16:creationId xmlns:a16="http://schemas.microsoft.com/office/drawing/2014/main" id="{5867C3B7-12FB-4C28-A147-48D2C8AA51ED}"/>
                </a:ext>
              </a:extLst>
            </p:cNvPr>
            <p:cNvSpPr/>
            <p:nvPr/>
          </p:nvSpPr>
          <p:spPr>
            <a:xfrm rot="2734294">
              <a:off x="8733615" y="2274602"/>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29" name="Cross 28">
              <a:extLst>
                <a:ext uri="{FF2B5EF4-FFF2-40B4-BE49-F238E27FC236}">
                  <a16:creationId xmlns:a16="http://schemas.microsoft.com/office/drawing/2014/main" id="{8E96A573-38F1-4F10-AC22-B92810354001}"/>
                </a:ext>
              </a:extLst>
            </p:cNvPr>
            <p:cNvSpPr/>
            <p:nvPr/>
          </p:nvSpPr>
          <p:spPr>
            <a:xfrm rot="2734294">
              <a:off x="9114615" y="2274602"/>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30" name="Cross 29">
              <a:extLst>
                <a:ext uri="{FF2B5EF4-FFF2-40B4-BE49-F238E27FC236}">
                  <a16:creationId xmlns:a16="http://schemas.microsoft.com/office/drawing/2014/main" id="{F9D24446-E58A-41DC-B17D-18DE2F17BA95}"/>
                </a:ext>
              </a:extLst>
            </p:cNvPr>
            <p:cNvSpPr/>
            <p:nvPr/>
          </p:nvSpPr>
          <p:spPr>
            <a:xfrm rot="2734294">
              <a:off x="9555028" y="2274602"/>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D861C3D4-1BFF-45E1-8F34-382E9A0AA9F4}"/>
                </a:ext>
              </a:extLst>
            </p:cNvPr>
            <p:cNvSpPr txBox="1"/>
            <p:nvPr/>
          </p:nvSpPr>
          <p:spPr>
            <a:xfrm>
              <a:off x="5033028" y="2770886"/>
              <a:ext cx="1417617" cy="338554"/>
            </a:xfrm>
            <a:prstGeom prst="rect">
              <a:avLst/>
            </a:prstGeom>
            <a:noFill/>
          </p:spPr>
          <p:txBody>
            <a:bodyPr wrap="square" rtlCol="0">
              <a:spAutoFit/>
            </a:bodyPr>
            <a:lstStyle/>
            <a:p>
              <a:pPr eaLnBrk="1" fontAlgn="auto" hangingPunct="1">
                <a:spcBef>
                  <a:spcPts val="0"/>
                </a:spcBef>
                <a:spcAft>
                  <a:spcPts val="0"/>
                </a:spcAft>
              </a:pPr>
              <a:r>
                <a:rPr lang="en-US" sz="1600" dirty="0">
                  <a:solidFill>
                    <a:prstClr val="black"/>
                  </a:solidFill>
                  <a:latin typeface="Calibri"/>
                  <a:ea typeface="+mn-ea"/>
                </a:rPr>
                <a:t>Malignant?</a:t>
              </a:r>
            </a:p>
          </p:txBody>
        </p:sp>
        <p:cxnSp>
          <p:nvCxnSpPr>
            <p:cNvPr id="32" name="Straight Connector 31">
              <a:extLst>
                <a:ext uri="{FF2B5EF4-FFF2-40B4-BE49-F238E27FC236}">
                  <a16:creationId xmlns:a16="http://schemas.microsoft.com/office/drawing/2014/main" id="{89F8E239-9187-4672-8AAF-9600E43CF359}"/>
                </a:ext>
              </a:extLst>
            </p:cNvPr>
            <p:cNvCxnSpPr/>
            <p:nvPr/>
          </p:nvCxnSpPr>
          <p:spPr>
            <a:xfrm>
              <a:off x="6328428" y="2403375"/>
              <a:ext cx="228600" cy="0"/>
            </a:xfrm>
            <a:prstGeom prst="line">
              <a:avLst/>
            </a:prstGeom>
            <a:noFill/>
            <a:ln w="31750" cap="flat" cmpd="sng" algn="ctr">
              <a:solidFill>
                <a:sysClr val="windowText" lastClr="000000">
                  <a:lumMod val="95000"/>
                  <a:lumOff val="5000"/>
                </a:sysClr>
              </a:solidFill>
              <a:prstDash val="solid"/>
            </a:ln>
            <a:effectLst/>
          </p:spPr>
        </p:cxnSp>
        <p:sp>
          <p:nvSpPr>
            <p:cNvPr id="33" name="TextBox 32">
              <a:extLst>
                <a:ext uri="{FF2B5EF4-FFF2-40B4-BE49-F238E27FC236}">
                  <a16:creationId xmlns:a16="http://schemas.microsoft.com/office/drawing/2014/main" id="{0EC7EA38-A64D-4AA5-9FB6-1D11870ABB0B}"/>
                </a:ext>
              </a:extLst>
            </p:cNvPr>
            <p:cNvSpPr txBox="1"/>
            <p:nvPr/>
          </p:nvSpPr>
          <p:spPr>
            <a:xfrm>
              <a:off x="5595129" y="2209394"/>
              <a:ext cx="938149" cy="307777"/>
            </a:xfrm>
            <a:prstGeom prst="rect">
              <a:avLst/>
            </a:prstGeom>
            <a:noFill/>
          </p:spPr>
          <p:txBody>
            <a:bodyPr wrap="square" rtlCol="0">
              <a:spAutoFit/>
            </a:bodyPr>
            <a:lstStyle/>
            <a:p>
              <a:pPr eaLnBrk="1" fontAlgn="auto" hangingPunct="1">
                <a:spcBef>
                  <a:spcPts val="0"/>
                </a:spcBef>
                <a:spcAft>
                  <a:spcPts val="0"/>
                </a:spcAft>
              </a:pPr>
              <a:r>
                <a:rPr lang="en-US" sz="1400" dirty="0">
                  <a:solidFill>
                    <a:prstClr val="black"/>
                  </a:solidFill>
                  <a:latin typeface="Calibri"/>
                  <a:ea typeface="+mn-ea"/>
                </a:rPr>
                <a:t>(Yes) 1</a:t>
              </a:r>
            </a:p>
          </p:txBody>
        </p:sp>
        <p:sp>
          <p:nvSpPr>
            <p:cNvPr id="34" name="TextBox 33">
              <a:extLst>
                <a:ext uri="{FF2B5EF4-FFF2-40B4-BE49-F238E27FC236}">
                  <a16:creationId xmlns:a16="http://schemas.microsoft.com/office/drawing/2014/main" id="{41D9FE03-3AA3-4013-BABD-AE59C5BD4972}"/>
                </a:ext>
              </a:extLst>
            </p:cNvPr>
            <p:cNvSpPr txBox="1"/>
            <p:nvPr/>
          </p:nvSpPr>
          <p:spPr>
            <a:xfrm>
              <a:off x="5595128" y="3464219"/>
              <a:ext cx="938149" cy="307777"/>
            </a:xfrm>
            <a:prstGeom prst="rect">
              <a:avLst/>
            </a:prstGeom>
            <a:noFill/>
          </p:spPr>
          <p:txBody>
            <a:bodyPr wrap="square" rtlCol="0">
              <a:spAutoFit/>
            </a:bodyPr>
            <a:lstStyle/>
            <a:p>
              <a:pPr eaLnBrk="1" fontAlgn="auto" hangingPunct="1">
                <a:spcBef>
                  <a:spcPts val="0"/>
                </a:spcBef>
                <a:spcAft>
                  <a:spcPts val="0"/>
                </a:spcAft>
              </a:pPr>
              <a:r>
                <a:rPr lang="en-US" sz="1400" dirty="0">
                  <a:solidFill>
                    <a:prstClr val="black"/>
                  </a:solidFill>
                  <a:latin typeface="Calibri"/>
                  <a:ea typeface="+mn-ea"/>
                </a:rPr>
                <a:t>(No) 0</a:t>
              </a:r>
            </a:p>
          </p:txBody>
        </p:sp>
      </p:grpSp>
    </p:spTree>
    <p:extLst>
      <p:ext uri="{BB962C8B-B14F-4D97-AF65-F5344CB8AC3E}">
        <p14:creationId xmlns:p14="http://schemas.microsoft.com/office/powerpoint/2010/main" val="3653491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Why Not Linear Regression?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10439147" cy="2542363"/>
          </a:xfrm>
          <a:prstGeom prst="rect">
            <a:avLst/>
          </a:prstGeom>
          <a:noFill/>
        </p:spPr>
        <p:txBody>
          <a:bodyPr wrap="square" numCol="1">
            <a:spAutoFit/>
          </a:bodyPr>
          <a:lstStyle/>
          <a:p>
            <a:pPr marL="342900" indent="-342900">
              <a:lnSpc>
                <a:spcPct val="150000"/>
              </a:lnSpc>
              <a:buFont typeface="Arial" panose="020B0604020202020204" pitchFamily="34" charset="0"/>
              <a:buChar char="•"/>
            </a:pPr>
            <a:r>
              <a:rPr lang="en-GB" dirty="0"/>
              <a:t>In the provided </a:t>
            </a:r>
            <a:r>
              <a:rPr lang="en-GB" dirty="0" err="1"/>
              <a:t>Tumor</a:t>
            </a:r>
            <a:r>
              <a:rPr lang="en-GB" dirty="0"/>
              <a:t> classification, we can see linear regression does a reasonable job of assigning the data points into one of two classes</a:t>
            </a:r>
          </a:p>
          <a:p>
            <a:pPr marL="342900" indent="-342900">
              <a:lnSpc>
                <a:spcPct val="150000"/>
              </a:lnSpc>
              <a:buFont typeface="Arial" panose="020B0604020202020204" pitchFamily="34" charset="0"/>
              <a:buChar char="•"/>
            </a:pPr>
            <a:r>
              <a:rPr lang="en-GB" dirty="0"/>
              <a:t>But what if we had a single Yes with a very large tumour</a:t>
            </a:r>
          </a:p>
          <a:p>
            <a:pPr marL="342900" indent="-342900">
              <a:lnSpc>
                <a:spcPct val="150000"/>
              </a:lnSpc>
              <a:buFont typeface="Arial" panose="020B0604020202020204" pitchFamily="34" charset="0"/>
              <a:buChar char="•"/>
            </a:pPr>
            <a:r>
              <a:rPr lang="en-GB" dirty="0"/>
              <a:t>Regression line fitted to data changes and  </a:t>
            </a:r>
          </a:p>
          <a:p>
            <a:pPr marL="342900" indent="-342900">
              <a:lnSpc>
                <a:spcPct val="150000"/>
              </a:lnSpc>
              <a:buFont typeface="Arial" panose="020B0604020202020204" pitchFamily="34" charset="0"/>
              <a:buChar char="•"/>
            </a:pPr>
            <a:r>
              <a:rPr lang="en-GB" dirty="0"/>
              <a:t>This would lead to classifying all the existing </a:t>
            </a:r>
            <a:r>
              <a:rPr lang="en-GB" dirty="0" err="1"/>
              <a:t>YESes</a:t>
            </a:r>
            <a:r>
              <a:rPr lang="en-GB" dirty="0"/>
              <a:t> as NOs</a:t>
            </a:r>
          </a:p>
          <a:p>
            <a:pPr marL="342900" indent="-342900">
              <a:lnSpc>
                <a:spcPct val="150000"/>
              </a:lnSpc>
              <a:buFont typeface="Arial" panose="020B0604020202020204" pitchFamily="34" charset="0"/>
              <a:buChar char="•"/>
            </a:pPr>
            <a:endParaRPr lang="en-GB" dirty="0"/>
          </a:p>
        </p:txBody>
      </p:sp>
      <p:sp>
        <p:nvSpPr>
          <p:cNvPr id="35" name="TextBox 34">
            <a:extLst>
              <a:ext uri="{FF2B5EF4-FFF2-40B4-BE49-F238E27FC236}">
                <a16:creationId xmlns:a16="http://schemas.microsoft.com/office/drawing/2014/main" id="{F24DB39A-4ACE-48FB-A2A7-C5BA22B0792A}"/>
              </a:ext>
            </a:extLst>
          </p:cNvPr>
          <p:cNvSpPr txBox="1"/>
          <p:nvPr/>
        </p:nvSpPr>
        <p:spPr>
          <a:xfrm>
            <a:off x="2979337" y="5632579"/>
            <a:ext cx="6645234" cy="400110"/>
          </a:xfrm>
          <a:prstGeom prst="rect">
            <a:avLst/>
          </a:prstGeom>
          <a:noFill/>
        </p:spPr>
        <p:txBody>
          <a:bodyPr wrap="square" rtlCol="0">
            <a:spAutoFit/>
          </a:bodyPr>
          <a:lstStyle/>
          <a:p>
            <a:pPr algn="ctr" eaLnBrk="1" fontAlgn="auto" hangingPunct="1">
              <a:spcBef>
                <a:spcPts val="0"/>
              </a:spcBef>
              <a:spcAft>
                <a:spcPts val="0"/>
              </a:spcAft>
            </a:pPr>
            <a:r>
              <a:rPr lang="en-US" sz="2000" dirty="0">
                <a:solidFill>
                  <a:prstClr val="black"/>
                </a:solidFill>
                <a:latin typeface="Calibri"/>
                <a:ea typeface="+mn-ea"/>
              </a:rPr>
              <a:t>Tumor Size</a:t>
            </a:r>
          </a:p>
        </p:txBody>
      </p:sp>
      <p:cxnSp>
        <p:nvCxnSpPr>
          <p:cNvPr id="36" name="Straight Connector 35">
            <a:extLst>
              <a:ext uri="{FF2B5EF4-FFF2-40B4-BE49-F238E27FC236}">
                <a16:creationId xmlns:a16="http://schemas.microsoft.com/office/drawing/2014/main" id="{8B2E798C-7D31-4A1E-9BFE-649AF1AD6D70}"/>
              </a:ext>
            </a:extLst>
          </p:cNvPr>
          <p:cNvCxnSpPr/>
          <p:nvPr/>
        </p:nvCxnSpPr>
        <p:spPr>
          <a:xfrm>
            <a:off x="2869903" y="5626622"/>
            <a:ext cx="6754668" cy="5957"/>
          </a:xfrm>
          <a:prstGeom prst="line">
            <a:avLst/>
          </a:prstGeom>
          <a:noFill/>
          <a:ln w="38100" cap="flat" cmpd="sng" algn="ctr">
            <a:solidFill>
              <a:sysClr val="windowText" lastClr="000000"/>
            </a:solidFill>
            <a:prstDash val="solid"/>
            <a:tailEnd type="arrow" w="lg" len="med"/>
          </a:ln>
          <a:effectLst/>
        </p:spPr>
      </p:cxnSp>
      <p:cxnSp>
        <p:nvCxnSpPr>
          <p:cNvPr id="37" name="Straight Connector 36">
            <a:extLst>
              <a:ext uri="{FF2B5EF4-FFF2-40B4-BE49-F238E27FC236}">
                <a16:creationId xmlns:a16="http://schemas.microsoft.com/office/drawing/2014/main" id="{898A3AE2-5322-4A8C-87BA-4B730C97BE37}"/>
              </a:ext>
            </a:extLst>
          </p:cNvPr>
          <p:cNvCxnSpPr/>
          <p:nvPr/>
        </p:nvCxnSpPr>
        <p:spPr>
          <a:xfrm flipV="1">
            <a:off x="2979337" y="4032379"/>
            <a:ext cx="0" cy="1946645"/>
          </a:xfrm>
          <a:prstGeom prst="line">
            <a:avLst/>
          </a:prstGeom>
          <a:noFill/>
          <a:ln w="38100" cap="flat" cmpd="sng" algn="ctr">
            <a:solidFill>
              <a:sysClr val="windowText" lastClr="000000"/>
            </a:solidFill>
            <a:prstDash val="solid"/>
            <a:tailEnd type="arrow" w="lg" len="med"/>
          </a:ln>
          <a:effectLst/>
        </p:spPr>
      </p:cxnSp>
      <p:cxnSp>
        <p:nvCxnSpPr>
          <p:cNvPr id="38" name="Straight Connector 37">
            <a:extLst>
              <a:ext uri="{FF2B5EF4-FFF2-40B4-BE49-F238E27FC236}">
                <a16:creationId xmlns:a16="http://schemas.microsoft.com/office/drawing/2014/main" id="{906219BD-5CD0-4546-916D-F09F906FA9BA}"/>
              </a:ext>
            </a:extLst>
          </p:cNvPr>
          <p:cNvCxnSpPr/>
          <p:nvPr/>
        </p:nvCxnSpPr>
        <p:spPr>
          <a:xfrm>
            <a:off x="2869903" y="5626622"/>
            <a:ext cx="3630468" cy="0"/>
          </a:xfrm>
          <a:prstGeom prst="line">
            <a:avLst/>
          </a:prstGeom>
          <a:noFill/>
          <a:ln w="38100" cap="flat" cmpd="sng" algn="ctr">
            <a:solidFill>
              <a:sysClr val="windowText" lastClr="000000"/>
            </a:solidFill>
            <a:prstDash val="solid"/>
            <a:tailEnd type="arrow" w="lg" len="med"/>
          </a:ln>
          <a:effectLst/>
        </p:spPr>
      </p:cxnSp>
      <p:sp>
        <p:nvSpPr>
          <p:cNvPr id="39" name="TextBox 38">
            <a:extLst>
              <a:ext uri="{FF2B5EF4-FFF2-40B4-BE49-F238E27FC236}">
                <a16:creationId xmlns:a16="http://schemas.microsoft.com/office/drawing/2014/main" id="{3427C80B-5B3F-4A13-B1E8-DC8F12911076}"/>
              </a:ext>
            </a:extLst>
          </p:cNvPr>
          <p:cNvSpPr txBox="1"/>
          <p:nvPr/>
        </p:nvSpPr>
        <p:spPr>
          <a:xfrm>
            <a:off x="2979337" y="5632579"/>
            <a:ext cx="2835234" cy="400110"/>
          </a:xfrm>
          <a:prstGeom prst="rect">
            <a:avLst/>
          </a:prstGeom>
          <a:noFill/>
        </p:spPr>
        <p:txBody>
          <a:bodyPr wrap="square" rtlCol="0">
            <a:spAutoFit/>
          </a:bodyPr>
          <a:lstStyle/>
          <a:p>
            <a:pPr algn="ctr" eaLnBrk="1" fontAlgn="auto" hangingPunct="1">
              <a:spcBef>
                <a:spcPts val="0"/>
              </a:spcBef>
              <a:spcAft>
                <a:spcPts val="0"/>
              </a:spcAft>
            </a:pPr>
            <a:r>
              <a:rPr lang="en-US" sz="2000" dirty="0">
                <a:solidFill>
                  <a:prstClr val="black"/>
                </a:solidFill>
                <a:latin typeface="Calibri"/>
                <a:ea typeface="+mn-ea"/>
              </a:rPr>
              <a:t>Tumor Size</a:t>
            </a:r>
          </a:p>
        </p:txBody>
      </p:sp>
      <p:sp>
        <p:nvSpPr>
          <p:cNvPr id="40" name="Cross 39">
            <a:extLst>
              <a:ext uri="{FF2B5EF4-FFF2-40B4-BE49-F238E27FC236}">
                <a16:creationId xmlns:a16="http://schemas.microsoft.com/office/drawing/2014/main" id="{6D0ED76F-1833-46A4-B5E2-B7BF1D132A3C}"/>
              </a:ext>
            </a:extLst>
          </p:cNvPr>
          <p:cNvSpPr/>
          <p:nvPr/>
        </p:nvSpPr>
        <p:spPr>
          <a:xfrm rot="2734294">
            <a:off x="3124702" y="5503805"/>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Cross 40">
            <a:extLst>
              <a:ext uri="{FF2B5EF4-FFF2-40B4-BE49-F238E27FC236}">
                <a16:creationId xmlns:a16="http://schemas.microsoft.com/office/drawing/2014/main" id="{31998225-E9A6-4457-96D6-13EFC2D98615}"/>
              </a:ext>
            </a:extLst>
          </p:cNvPr>
          <p:cNvSpPr/>
          <p:nvPr/>
        </p:nvSpPr>
        <p:spPr>
          <a:xfrm rot="2734294">
            <a:off x="3429503" y="5503805"/>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2" name="Cross 41">
            <a:extLst>
              <a:ext uri="{FF2B5EF4-FFF2-40B4-BE49-F238E27FC236}">
                <a16:creationId xmlns:a16="http://schemas.microsoft.com/office/drawing/2014/main" id="{7E0E7BD1-9513-41E2-AF48-09FD2BC2FC19}"/>
              </a:ext>
            </a:extLst>
          </p:cNvPr>
          <p:cNvSpPr/>
          <p:nvPr/>
        </p:nvSpPr>
        <p:spPr>
          <a:xfrm rot="2734294">
            <a:off x="3751090" y="5503805"/>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Cross 42">
            <a:extLst>
              <a:ext uri="{FF2B5EF4-FFF2-40B4-BE49-F238E27FC236}">
                <a16:creationId xmlns:a16="http://schemas.microsoft.com/office/drawing/2014/main" id="{00DDA23C-8743-4574-9111-7B1C8D0BD315}"/>
              </a:ext>
            </a:extLst>
          </p:cNvPr>
          <p:cNvSpPr/>
          <p:nvPr/>
        </p:nvSpPr>
        <p:spPr>
          <a:xfrm rot="2734294">
            <a:off x="4132090" y="5503805"/>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Cross 43">
            <a:extLst>
              <a:ext uri="{FF2B5EF4-FFF2-40B4-BE49-F238E27FC236}">
                <a16:creationId xmlns:a16="http://schemas.microsoft.com/office/drawing/2014/main" id="{F4F4D2D9-3370-4B8F-922A-EC93BFBE71E5}"/>
              </a:ext>
            </a:extLst>
          </p:cNvPr>
          <p:cNvSpPr/>
          <p:nvPr/>
        </p:nvSpPr>
        <p:spPr>
          <a:xfrm rot="2734294">
            <a:off x="4877303" y="4238112"/>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Cross 44">
            <a:extLst>
              <a:ext uri="{FF2B5EF4-FFF2-40B4-BE49-F238E27FC236}">
                <a16:creationId xmlns:a16="http://schemas.microsoft.com/office/drawing/2014/main" id="{B6D634A1-6F7C-435C-9004-52CAD278DEEC}"/>
              </a:ext>
            </a:extLst>
          </p:cNvPr>
          <p:cNvSpPr/>
          <p:nvPr/>
        </p:nvSpPr>
        <p:spPr>
          <a:xfrm rot="2734294">
            <a:off x="5275090" y="4238112"/>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Cross 45">
            <a:extLst>
              <a:ext uri="{FF2B5EF4-FFF2-40B4-BE49-F238E27FC236}">
                <a16:creationId xmlns:a16="http://schemas.microsoft.com/office/drawing/2014/main" id="{9CB7716C-718F-4496-A399-F1F77A43A008}"/>
              </a:ext>
            </a:extLst>
          </p:cNvPr>
          <p:cNvSpPr/>
          <p:nvPr/>
        </p:nvSpPr>
        <p:spPr>
          <a:xfrm rot="2734294">
            <a:off x="5656090" y="4238112"/>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7" name="Cross 46">
            <a:extLst>
              <a:ext uri="{FF2B5EF4-FFF2-40B4-BE49-F238E27FC236}">
                <a16:creationId xmlns:a16="http://schemas.microsoft.com/office/drawing/2014/main" id="{7E5955AC-D40B-47A4-BF5C-CF9938945928}"/>
              </a:ext>
            </a:extLst>
          </p:cNvPr>
          <p:cNvSpPr/>
          <p:nvPr/>
        </p:nvSpPr>
        <p:spPr>
          <a:xfrm rot="2734294">
            <a:off x="6096503" y="4238112"/>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900D56B1-A396-4F49-BE96-9AF38F846652}"/>
              </a:ext>
            </a:extLst>
          </p:cNvPr>
          <p:cNvSpPr txBox="1"/>
          <p:nvPr/>
        </p:nvSpPr>
        <p:spPr>
          <a:xfrm>
            <a:off x="1574503" y="4734396"/>
            <a:ext cx="1417617" cy="400110"/>
          </a:xfrm>
          <a:prstGeom prst="rect">
            <a:avLst/>
          </a:prstGeom>
          <a:noFill/>
        </p:spPr>
        <p:txBody>
          <a:bodyPr wrap="square" rtlCol="0">
            <a:spAutoFit/>
          </a:bodyPr>
          <a:lstStyle/>
          <a:p>
            <a:pPr eaLnBrk="1" fontAlgn="auto" hangingPunct="1">
              <a:spcBef>
                <a:spcPts val="0"/>
              </a:spcBef>
              <a:spcAft>
                <a:spcPts val="0"/>
              </a:spcAft>
            </a:pPr>
            <a:r>
              <a:rPr lang="en-US" sz="2000" dirty="0">
                <a:solidFill>
                  <a:prstClr val="black"/>
                </a:solidFill>
                <a:latin typeface="Calibri"/>
                <a:ea typeface="+mn-ea"/>
              </a:rPr>
              <a:t>Malignant?</a:t>
            </a:r>
          </a:p>
        </p:txBody>
      </p:sp>
      <p:cxnSp>
        <p:nvCxnSpPr>
          <p:cNvPr id="49" name="Straight Connector 48">
            <a:extLst>
              <a:ext uri="{FF2B5EF4-FFF2-40B4-BE49-F238E27FC236}">
                <a16:creationId xmlns:a16="http://schemas.microsoft.com/office/drawing/2014/main" id="{24DB920F-67F1-478C-95D3-BDB202F8E91B}"/>
              </a:ext>
            </a:extLst>
          </p:cNvPr>
          <p:cNvCxnSpPr/>
          <p:nvPr/>
        </p:nvCxnSpPr>
        <p:spPr>
          <a:xfrm>
            <a:off x="2869903" y="4366885"/>
            <a:ext cx="228600" cy="0"/>
          </a:xfrm>
          <a:prstGeom prst="line">
            <a:avLst/>
          </a:prstGeom>
          <a:noFill/>
          <a:ln w="31750" cap="flat" cmpd="sng" algn="ctr">
            <a:solidFill>
              <a:sysClr val="windowText" lastClr="000000">
                <a:lumMod val="95000"/>
                <a:lumOff val="5000"/>
              </a:sysClr>
            </a:solidFill>
            <a:prstDash val="solid"/>
          </a:ln>
          <a:effectLst/>
        </p:spPr>
      </p:cxnSp>
      <p:sp>
        <p:nvSpPr>
          <p:cNvPr id="50" name="TextBox 49">
            <a:extLst>
              <a:ext uri="{FF2B5EF4-FFF2-40B4-BE49-F238E27FC236}">
                <a16:creationId xmlns:a16="http://schemas.microsoft.com/office/drawing/2014/main" id="{CD5894FF-E2D0-481F-A823-D1EEA51EAD5E}"/>
              </a:ext>
            </a:extLst>
          </p:cNvPr>
          <p:cNvSpPr txBox="1"/>
          <p:nvPr/>
        </p:nvSpPr>
        <p:spPr>
          <a:xfrm>
            <a:off x="2136604" y="4172904"/>
            <a:ext cx="938149" cy="369332"/>
          </a:xfrm>
          <a:prstGeom prst="rect">
            <a:avLst/>
          </a:prstGeom>
          <a:noFill/>
        </p:spPr>
        <p:txBody>
          <a:bodyPr wrap="square" rtlCol="0">
            <a:spAutoFit/>
          </a:bodyPr>
          <a:lstStyle/>
          <a:p>
            <a:pPr eaLnBrk="1" fontAlgn="auto" hangingPunct="1">
              <a:spcBef>
                <a:spcPts val="0"/>
              </a:spcBef>
              <a:spcAft>
                <a:spcPts val="0"/>
              </a:spcAft>
            </a:pPr>
            <a:r>
              <a:rPr lang="en-US" dirty="0">
                <a:solidFill>
                  <a:prstClr val="black"/>
                </a:solidFill>
                <a:latin typeface="Calibri"/>
                <a:ea typeface="+mn-ea"/>
              </a:rPr>
              <a:t>(Yes) 1</a:t>
            </a:r>
          </a:p>
        </p:txBody>
      </p:sp>
      <p:sp>
        <p:nvSpPr>
          <p:cNvPr id="51" name="TextBox 50">
            <a:extLst>
              <a:ext uri="{FF2B5EF4-FFF2-40B4-BE49-F238E27FC236}">
                <a16:creationId xmlns:a16="http://schemas.microsoft.com/office/drawing/2014/main" id="{8899041F-9E89-4081-BDC5-4CEAE2650F19}"/>
              </a:ext>
            </a:extLst>
          </p:cNvPr>
          <p:cNvSpPr txBox="1"/>
          <p:nvPr/>
        </p:nvSpPr>
        <p:spPr>
          <a:xfrm>
            <a:off x="2136603" y="5427729"/>
            <a:ext cx="938149" cy="369332"/>
          </a:xfrm>
          <a:prstGeom prst="rect">
            <a:avLst/>
          </a:prstGeom>
          <a:noFill/>
        </p:spPr>
        <p:txBody>
          <a:bodyPr wrap="square" rtlCol="0">
            <a:spAutoFit/>
          </a:bodyPr>
          <a:lstStyle/>
          <a:p>
            <a:pPr eaLnBrk="1" fontAlgn="auto" hangingPunct="1">
              <a:spcBef>
                <a:spcPts val="0"/>
              </a:spcBef>
              <a:spcAft>
                <a:spcPts val="0"/>
              </a:spcAft>
            </a:pPr>
            <a:r>
              <a:rPr lang="en-US" dirty="0">
                <a:solidFill>
                  <a:prstClr val="black"/>
                </a:solidFill>
                <a:latin typeface="Calibri"/>
                <a:ea typeface="+mn-ea"/>
              </a:rPr>
              <a:t>(No) 0</a:t>
            </a:r>
          </a:p>
        </p:txBody>
      </p:sp>
      <p:sp>
        <p:nvSpPr>
          <p:cNvPr id="52" name="Cross 51">
            <a:extLst>
              <a:ext uri="{FF2B5EF4-FFF2-40B4-BE49-F238E27FC236}">
                <a16:creationId xmlns:a16="http://schemas.microsoft.com/office/drawing/2014/main" id="{3882F6D5-DAD8-4015-8EFE-B9CC3E742A12}"/>
              </a:ext>
            </a:extLst>
          </p:cNvPr>
          <p:cNvSpPr/>
          <p:nvPr/>
        </p:nvSpPr>
        <p:spPr>
          <a:xfrm rot="2734294">
            <a:off x="8890585" y="4238112"/>
            <a:ext cx="257549" cy="257549"/>
          </a:xfrm>
          <a:prstGeom prst="plus">
            <a:avLst>
              <a:gd name="adj" fmla="val 46579"/>
            </a:avLst>
          </a:prstGeom>
          <a:solidFill>
            <a:sysClr val="windowText" lastClr="00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00537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Logistic Regression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14</a:t>
            </a:fld>
            <a:endParaRPr lang="en-NZ"/>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8" cy="466127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000" b="1" dirty="0">
                    <a:solidFill>
                      <a:schemeClr val="accent4">
                        <a:lumMod val="75000"/>
                      </a:schemeClr>
                    </a:solidFill>
                  </a:rPr>
                  <a:t>Logistic Regression </a:t>
                </a:r>
                <a:r>
                  <a:rPr lang="en-GB" sz="2000" dirty="0"/>
                  <a:t>estimates the </a:t>
                </a:r>
                <a:r>
                  <a:rPr lang="en-GB" sz="2000" b="1" dirty="0">
                    <a:solidFill>
                      <a:schemeClr val="accent4">
                        <a:lumMod val="75000"/>
                      </a:schemeClr>
                    </a:solidFill>
                  </a:rPr>
                  <a:t>probability</a:t>
                </a:r>
                <a:r>
                  <a:rPr lang="en-GB" sz="2000" dirty="0"/>
                  <a:t> that an instance belongs to a particular </a:t>
                </a:r>
                <a:r>
                  <a:rPr lang="en-GB" sz="2000" b="1" dirty="0">
                    <a:solidFill>
                      <a:schemeClr val="accent4">
                        <a:lumMod val="75000"/>
                      </a:schemeClr>
                    </a:solidFill>
                  </a:rPr>
                  <a:t>class</a:t>
                </a:r>
                <a:r>
                  <a:rPr lang="en-GB" sz="2000" dirty="0"/>
                  <a:t>.</a:t>
                </a:r>
              </a:p>
              <a:p>
                <a:pPr marL="800100" lvl="1" indent="-342900">
                  <a:lnSpc>
                    <a:spcPct val="150000"/>
                  </a:lnSpc>
                  <a:buFont typeface="Arial" panose="020B0604020202020204" pitchFamily="34" charset="0"/>
                  <a:buChar char="•"/>
                </a:pPr>
                <a:r>
                  <a:rPr lang="en-GB" sz="2000" dirty="0"/>
                  <a:t>e.g., the probability of an email being spam or not.</a:t>
                </a:r>
              </a:p>
              <a:p>
                <a:pPr marL="342900" indent="-342900">
                  <a:lnSpc>
                    <a:spcPct val="150000"/>
                  </a:lnSpc>
                  <a:buFont typeface="Arial" panose="020B0604020202020204" pitchFamily="34" charset="0"/>
                  <a:buChar char="•"/>
                </a:pPr>
                <a:r>
                  <a:rPr lang="en-GB" sz="2000" dirty="0"/>
                  <a:t>If the estimated </a:t>
                </a:r>
                <a:r>
                  <a:rPr lang="en-GB" sz="2000" b="1" dirty="0">
                    <a:solidFill>
                      <a:schemeClr val="accent4">
                        <a:lumMod val="75000"/>
                      </a:schemeClr>
                    </a:solidFill>
                  </a:rPr>
                  <a:t>probability</a:t>
                </a:r>
                <a:r>
                  <a:rPr lang="en-GB" sz="2000" dirty="0"/>
                  <a:t> is </a:t>
                </a:r>
                <a:r>
                  <a:rPr lang="en-GB" sz="2000" b="1" dirty="0">
                    <a:solidFill>
                      <a:schemeClr val="accent4">
                        <a:lumMod val="75000"/>
                      </a:schemeClr>
                    </a:solidFill>
                  </a:rPr>
                  <a:t>greater than 50%, </a:t>
                </a:r>
                <a:r>
                  <a:rPr lang="en-GB" sz="2000" dirty="0"/>
                  <a:t>then the model predicts that the instance belongs to that class (called the </a:t>
                </a:r>
                <a:r>
                  <a:rPr lang="en-GB" sz="2000" b="1" dirty="0">
                    <a:solidFill>
                      <a:schemeClr val="accent4">
                        <a:lumMod val="75000"/>
                      </a:schemeClr>
                    </a:solidFill>
                  </a:rPr>
                  <a:t>positive </a:t>
                </a:r>
                <a:r>
                  <a:rPr lang="en-GB" sz="2000" b="1" dirty="0">
                    <a:solidFill>
                      <a:schemeClr val="accent3">
                        <a:lumMod val="75000"/>
                      </a:schemeClr>
                    </a:solidFill>
                  </a:rPr>
                  <a:t>class</a:t>
                </a:r>
                <a:r>
                  <a:rPr lang="en-GB" sz="2000" dirty="0"/>
                  <a:t>, labelled “1”), and otherwise it predicts that it does not (the </a:t>
                </a:r>
                <a:r>
                  <a:rPr lang="en-GB" sz="2000" b="1" dirty="0">
                    <a:solidFill>
                      <a:srgbClr val="FF0000"/>
                    </a:solidFill>
                  </a:rPr>
                  <a:t>negative class</a:t>
                </a:r>
                <a:r>
                  <a:rPr lang="en-GB" sz="2000" dirty="0"/>
                  <a:t>, labelled “0”). </a:t>
                </a:r>
              </a:p>
              <a:p>
                <a:pPr marL="342900" indent="-342900">
                  <a:lnSpc>
                    <a:spcPct val="150000"/>
                  </a:lnSpc>
                  <a:buFont typeface="Arial" panose="020B0604020202020204" pitchFamily="34" charset="0"/>
                  <a:buChar char="•"/>
                </a:pPr>
                <a:r>
                  <a:rPr lang="en-GB" sz="2000" dirty="0"/>
                  <a:t>This makes it a binary classifier. </a:t>
                </a:r>
              </a:p>
              <a:p>
                <a:pPr marL="342900" indent="-342900">
                  <a:lnSpc>
                    <a:spcPct val="150000"/>
                  </a:lnSpc>
                  <a:buFont typeface="Arial" panose="020B0604020202020204" pitchFamily="34" charset="0"/>
                  <a:buChar char="•"/>
                </a:pPr>
                <a:r>
                  <a:rPr lang="en-GB" sz="2000" dirty="0"/>
                  <a:t>Just like a Linear Regression model, a Logistic Regression model computes a </a:t>
                </a:r>
                <a:r>
                  <a:rPr lang="en-GB" sz="2000" b="1" dirty="0">
                    <a:solidFill>
                      <a:schemeClr val="accent3">
                        <a:lumMod val="75000"/>
                      </a:schemeClr>
                    </a:solidFill>
                  </a:rPr>
                  <a:t>weighted sum of the input features </a:t>
                </a:r>
                <a:r>
                  <a:rPr lang="en-GB" sz="2000" dirty="0"/>
                  <a:t>(plus </a:t>
                </a:r>
                <a:r>
                  <a:rPr lang="en-GB" sz="2000" b="1" dirty="0">
                    <a:solidFill>
                      <a:schemeClr val="accent3">
                        <a:lumMod val="75000"/>
                      </a:schemeClr>
                    </a:solidFill>
                  </a:rPr>
                  <a:t>intercept</a:t>
                </a:r>
                <a:r>
                  <a:rPr lang="en-GB" sz="2000" dirty="0"/>
                  <a:t> </a:t>
                </a:r>
                <a14:m>
                  <m:oMath xmlns:m="http://schemas.openxmlformats.org/officeDocument/2006/math">
                    <m:sSub>
                      <m:sSubPr>
                        <m:ctrlPr>
                          <a:rPr lang="en-NZ" sz="2000" b="1" i="1">
                            <a:latin typeface="Cambria Math" panose="02040503050406030204" pitchFamily="18" charset="0"/>
                          </a:rPr>
                        </m:ctrlPr>
                      </m:sSubPr>
                      <m:e>
                        <m:r>
                          <a:rPr lang="en-NZ" sz="2000" b="1" i="1">
                            <a:latin typeface="Cambria Math" panose="02040503050406030204" pitchFamily="18" charset="0"/>
                            <a:ea typeface="Cambria Math" panose="02040503050406030204" pitchFamily="18" charset="0"/>
                          </a:rPr>
                          <m:t>𝜽</m:t>
                        </m:r>
                      </m:e>
                      <m:sub>
                        <m:r>
                          <a:rPr lang="en-NZ" sz="2000" b="1" i="1">
                            <a:latin typeface="Cambria Math" panose="02040503050406030204" pitchFamily="18" charset="0"/>
                          </a:rPr>
                          <m:t>𝟎</m:t>
                        </m:r>
                        <m:r>
                          <a:rPr lang="en-NZ" sz="2000" b="1" i="1">
                            <a:latin typeface="Cambria Math" panose="02040503050406030204" pitchFamily="18" charset="0"/>
                          </a:rPr>
                          <m:t> </m:t>
                        </m:r>
                      </m:sub>
                    </m:sSub>
                  </m:oMath>
                </a14:m>
                <a:r>
                  <a:rPr lang="en-GB" sz="2000" dirty="0"/>
                  <a:t>): </a:t>
                </a:r>
                <a14:m>
                  <m:oMath xmlns:m="http://schemas.openxmlformats.org/officeDocument/2006/math">
                    <m:sSub>
                      <m:sSubPr>
                        <m:ctrlPr>
                          <a:rPr lang="en-US" sz="2000" b="1" i="1">
                            <a:latin typeface="Cambria Math" panose="02040503050406030204" pitchFamily="18" charset="0"/>
                          </a:rPr>
                        </m:ctrlPr>
                      </m:sSubPr>
                      <m:e>
                        <m:r>
                          <a:rPr lang="en-NZ" sz="2000" b="1" i="1">
                            <a:latin typeface="Cambria Math" panose="02040503050406030204" pitchFamily="18" charset="0"/>
                          </a:rPr>
                          <m:t>𝒉</m:t>
                        </m:r>
                      </m:e>
                      <m:sub>
                        <m:r>
                          <a:rPr lang="en-US" sz="2000" b="1" i="1">
                            <a:latin typeface="Cambria Math" panose="02040503050406030204" pitchFamily="18" charset="0"/>
                            <a:ea typeface="Cambria Math" panose="02040503050406030204" pitchFamily="18" charset="0"/>
                          </a:rPr>
                          <m:t>𝜽</m:t>
                        </m:r>
                      </m:sub>
                    </m:sSub>
                    <m:d>
                      <m:dPr>
                        <m:ctrlPr>
                          <a:rPr lang="en-NZ" sz="2000" b="1" i="1">
                            <a:latin typeface="Cambria Math" panose="02040503050406030204" pitchFamily="18" charset="0"/>
                          </a:rPr>
                        </m:ctrlPr>
                      </m:dPr>
                      <m:e>
                        <m:r>
                          <a:rPr lang="en-NZ" sz="2000" b="1" i="1">
                            <a:latin typeface="Cambria Math" panose="02040503050406030204" pitchFamily="18" charset="0"/>
                          </a:rPr>
                          <m:t>𝒙</m:t>
                        </m:r>
                      </m:e>
                    </m:d>
                    <m:r>
                      <a:rPr lang="pt-BR" sz="2000" b="1" i="1">
                        <a:latin typeface="Cambria Math" panose="02040503050406030204" pitchFamily="18" charset="0"/>
                      </a:rPr>
                      <m:t>=</m:t>
                    </m:r>
                    <m:r>
                      <a:rPr lang="en-NZ" sz="2000" b="1" i="1">
                        <a:latin typeface="Cambria Math" panose="02040503050406030204" pitchFamily="18" charset="0"/>
                      </a:rPr>
                      <m:t> </m:t>
                    </m:r>
                    <m:sSub>
                      <m:sSubPr>
                        <m:ctrlPr>
                          <a:rPr lang="en-NZ" sz="2000" b="1" i="1">
                            <a:latin typeface="Cambria Math" panose="02040503050406030204" pitchFamily="18" charset="0"/>
                          </a:rPr>
                        </m:ctrlPr>
                      </m:sSubPr>
                      <m:e>
                        <m:r>
                          <a:rPr lang="en-NZ" sz="2000" b="1" i="1">
                            <a:latin typeface="Cambria Math" panose="02040503050406030204" pitchFamily="18" charset="0"/>
                            <a:ea typeface="Cambria Math" panose="02040503050406030204" pitchFamily="18" charset="0"/>
                          </a:rPr>
                          <m:t>𝜽</m:t>
                        </m:r>
                      </m:e>
                      <m:sub>
                        <m:r>
                          <a:rPr lang="en-NZ" sz="2000" b="1" i="1">
                            <a:latin typeface="Cambria Math" panose="02040503050406030204" pitchFamily="18" charset="0"/>
                          </a:rPr>
                          <m:t>𝟎</m:t>
                        </m:r>
                        <m:r>
                          <a:rPr lang="en-NZ" sz="2000" b="1" i="1">
                            <a:latin typeface="Cambria Math" panose="02040503050406030204" pitchFamily="18" charset="0"/>
                          </a:rPr>
                          <m:t> </m:t>
                        </m:r>
                      </m:sub>
                    </m:sSub>
                    <m:r>
                      <a:rPr lang="en-NZ" sz="2000" b="1" i="1">
                        <a:latin typeface="Cambria Math" panose="02040503050406030204" pitchFamily="18" charset="0"/>
                      </a:rPr>
                      <m:t>+ </m:t>
                    </m:r>
                    <m:sSub>
                      <m:sSubPr>
                        <m:ctrlPr>
                          <a:rPr lang="en-NZ" sz="2000" b="1" i="1">
                            <a:latin typeface="Cambria Math" panose="02040503050406030204" pitchFamily="18" charset="0"/>
                          </a:rPr>
                        </m:ctrlPr>
                      </m:sSubPr>
                      <m:e>
                        <m:r>
                          <a:rPr lang="en-NZ" sz="2000" b="1" i="1">
                            <a:latin typeface="Cambria Math" panose="02040503050406030204" pitchFamily="18" charset="0"/>
                            <a:ea typeface="Cambria Math" panose="02040503050406030204" pitchFamily="18" charset="0"/>
                          </a:rPr>
                          <m:t>𝜽</m:t>
                        </m:r>
                      </m:e>
                      <m:sub>
                        <m:r>
                          <a:rPr lang="en-NZ" sz="2000" b="1" i="1">
                            <a:latin typeface="Cambria Math" panose="02040503050406030204" pitchFamily="18" charset="0"/>
                          </a:rPr>
                          <m:t>𝟏</m:t>
                        </m:r>
                        <m:r>
                          <a:rPr lang="en-NZ" sz="2000" b="1" i="1">
                            <a:latin typeface="Cambria Math" panose="02040503050406030204" pitchFamily="18" charset="0"/>
                          </a:rPr>
                          <m:t> </m:t>
                        </m:r>
                      </m:sub>
                    </m:sSub>
                    <m:sSub>
                      <m:sSubPr>
                        <m:ctrlPr>
                          <a:rPr lang="en-NZ" sz="2000" b="1" i="1">
                            <a:latin typeface="Cambria Math" panose="02040503050406030204" pitchFamily="18" charset="0"/>
                          </a:rPr>
                        </m:ctrlPr>
                      </m:sSubPr>
                      <m:e>
                        <m:r>
                          <a:rPr lang="en-NZ" sz="2000" b="1" i="1">
                            <a:latin typeface="Cambria Math" panose="02040503050406030204" pitchFamily="18" charset="0"/>
                          </a:rPr>
                          <m:t>𝑿</m:t>
                        </m:r>
                      </m:e>
                      <m:sub>
                        <m:r>
                          <a:rPr lang="en-NZ" sz="2000" b="1" i="1">
                            <a:latin typeface="Cambria Math" panose="02040503050406030204" pitchFamily="18" charset="0"/>
                          </a:rPr>
                          <m:t>𝟏</m:t>
                        </m:r>
                      </m:sub>
                    </m:sSub>
                  </m:oMath>
                </a14:m>
                <a:r>
                  <a:rPr lang="en-GB" sz="2000" b="1" dirty="0"/>
                  <a:t> </a:t>
                </a:r>
                <a14:m>
                  <m:oMath xmlns:m="http://schemas.openxmlformats.org/officeDocument/2006/math">
                    <m:r>
                      <a:rPr lang="en-NZ" sz="2000" b="1" i="1">
                        <a:latin typeface="Cambria Math" panose="02040503050406030204" pitchFamily="18" charset="0"/>
                      </a:rPr>
                      <m:t>+ </m:t>
                    </m:r>
                    <m:sSub>
                      <m:sSubPr>
                        <m:ctrlPr>
                          <a:rPr lang="en-NZ" sz="2000" b="1" i="1">
                            <a:latin typeface="Cambria Math" panose="02040503050406030204" pitchFamily="18" charset="0"/>
                          </a:rPr>
                        </m:ctrlPr>
                      </m:sSubPr>
                      <m:e>
                        <m:r>
                          <a:rPr lang="en-NZ" sz="2000" b="1" i="1">
                            <a:latin typeface="Cambria Math" panose="02040503050406030204" pitchFamily="18" charset="0"/>
                            <a:ea typeface="Cambria Math" panose="02040503050406030204" pitchFamily="18" charset="0"/>
                          </a:rPr>
                          <m:t>𝜽</m:t>
                        </m:r>
                      </m:e>
                      <m:sub>
                        <m:r>
                          <a:rPr lang="en-NZ" sz="2000" b="1" i="1">
                            <a:latin typeface="Cambria Math" panose="02040503050406030204" pitchFamily="18" charset="0"/>
                          </a:rPr>
                          <m:t>𝟐</m:t>
                        </m:r>
                        <m:r>
                          <a:rPr lang="en-NZ" sz="2000" b="1" i="1">
                            <a:latin typeface="Cambria Math" panose="02040503050406030204" pitchFamily="18" charset="0"/>
                          </a:rPr>
                          <m:t> </m:t>
                        </m:r>
                      </m:sub>
                    </m:sSub>
                    <m:sSub>
                      <m:sSubPr>
                        <m:ctrlPr>
                          <a:rPr lang="en-NZ" sz="2000" b="1" i="1">
                            <a:latin typeface="Cambria Math" panose="02040503050406030204" pitchFamily="18" charset="0"/>
                          </a:rPr>
                        </m:ctrlPr>
                      </m:sSubPr>
                      <m:e>
                        <m:r>
                          <a:rPr lang="en-NZ" sz="2000" b="1" i="1">
                            <a:latin typeface="Cambria Math" panose="02040503050406030204" pitchFamily="18" charset="0"/>
                          </a:rPr>
                          <m:t>𝑿</m:t>
                        </m:r>
                      </m:e>
                      <m:sub>
                        <m:r>
                          <a:rPr lang="en-NZ" sz="2000" b="1" i="1">
                            <a:latin typeface="Cambria Math" panose="02040503050406030204" pitchFamily="18" charset="0"/>
                          </a:rPr>
                          <m:t>𝟐</m:t>
                        </m:r>
                      </m:sub>
                    </m:sSub>
                  </m:oMath>
                </a14:m>
                <a:r>
                  <a:rPr lang="en-NZ" sz="2000" b="1" dirty="0"/>
                  <a:t> </a:t>
                </a:r>
                <a14:m>
                  <m:oMath xmlns:m="http://schemas.openxmlformats.org/officeDocument/2006/math">
                    <m:r>
                      <a:rPr lang="en-NZ" sz="2000" b="1" i="1">
                        <a:latin typeface="Cambria Math" panose="02040503050406030204" pitchFamily="18" charset="0"/>
                      </a:rPr>
                      <m:t>+ …+</m:t>
                    </m:r>
                    <m:sSub>
                      <m:sSubPr>
                        <m:ctrlPr>
                          <a:rPr lang="en-NZ" sz="2000" b="1" i="1">
                            <a:latin typeface="Cambria Math" panose="02040503050406030204" pitchFamily="18" charset="0"/>
                          </a:rPr>
                        </m:ctrlPr>
                      </m:sSubPr>
                      <m:e>
                        <m:r>
                          <a:rPr lang="en-NZ" sz="2000" b="1" i="1">
                            <a:latin typeface="Cambria Math" panose="02040503050406030204" pitchFamily="18" charset="0"/>
                            <a:ea typeface="Cambria Math" panose="02040503050406030204" pitchFamily="18" charset="0"/>
                          </a:rPr>
                          <m:t>𝜽</m:t>
                        </m:r>
                      </m:e>
                      <m:sub>
                        <m:r>
                          <a:rPr lang="en-NZ" sz="2000" b="1" i="1">
                            <a:latin typeface="Cambria Math" panose="02040503050406030204" pitchFamily="18" charset="0"/>
                            <a:ea typeface="Cambria Math" panose="02040503050406030204" pitchFamily="18" charset="0"/>
                          </a:rPr>
                          <m:t>𝒏</m:t>
                        </m:r>
                        <m:r>
                          <a:rPr lang="en-NZ" sz="2000" b="1" i="1">
                            <a:latin typeface="Cambria Math" panose="02040503050406030204" pitchFamily="18" charset="0"/>
                          </a:rPr>
                          <m:t> </m:t>
                        </m:r>
                      </m:sub>
                    </m:sSub>
                    <m:sSub>
                      <m:sSubPr>
                        <m:ctrlPr>
                          <a:rPr lang="en-NZ" sz="2000" b="1" i="1">
                            <a:latin typeface="Cambria Math" panose="02040503050406030204" pitchFamily="18" charset="0"/>
                          </a:rPr>
                        </m:ctrlPr>
                      </m:sSubPr>
                      <m:e>
                        <m:r>
                          <a:rPr lang="en-NZ" sz="2000" b="1" i="1">
                            <a:latin typeface="Cambria Math" panose="02040503050406030204" pitchFamily="18" charset="0"/>
                          </a:rPr>
                          <m:t>𝑿</m:t>
                        </m:r>
                      </m:e>
                      <m:sub>
                        <m:r>
                          <a:rPr lang="en-NZ" sz="2000" b="1" i="1">
                            <a:latin typeface="Cambria Math" panose="02040503050406030204" pitchFamily="18" charset="0"/>
                          </a:rPr>
                          <m:t>𝒏</m:t>
                        </m:r>
                      </m:sub>
                    </m:sSub>
                  </m:oMath>
                </a14:m>
                <a:r>
                  <a:rPr lang="en-GB" sz="2000" b="1" dirty="0"/>
                  <a:t> </a:t>
                </a:r>
                <a:endParaRPr lang="en-GB" sz="2000" dirty="0"/>
              </a:p>
              <a:p>
                <a:pPr marL="342900" indent="-342900">
                  <a:lnSpc>
                    <a:spcPct val="150000"/>
                  </a:lnSpc>
                  <a:buFont typeface="Arial" panose="020B0604020202020204" pitchFamily="34" charset="0"/>
                  <a:buChar char="•"/>
                </a:pPr>
                <a:r>
                  <a:rPr lang="en-GB" sz="2000" dirty="0"/>
                  <a:t>But instead of outputting the result directly like the Linear Regression model does, it outputs the logistic of this result.</a:t>
                </a:r>
              </a:p>
            </p:txBody>
          </p:sp>
        </mc:Choice>
        <mc:Fallback xmlns="">
          <p:sp>
            <p:nvSpPr>
              <p:cNvPr id="10" name="TextBox 9">
                <a:extLst>
                  <a:ext uri="{FF2B5EF4-FFF2-40B4-BE49-F238E27FC236}">
                    <a16:creationId xmlns:a16="http://schemas.microsoft.com/office/drawing/2014/main" id="{D30CD8C3-A09E-4B5C-B758-FE5235091110}"/>
                  </a:ext>
                </a:extLst>
              </p:cNvPr>
              <p:cNvSpPr txBox="1">
                <a:spLocks noRot="1" noChangeAspect="1" noMove="1" noResize="1" noEditPoints="1" noAdjustHandles="1" noChangeArrowheads="1" noChangeShapeType="1" noTextEdit="1"/>
              </p:cNvSpPr>
              <p:nvPr/>
            </p:nvSpPr>
            <p:spPr>
              <a:xfrm>
                <a:off x="1164392" y="1737360"/>
                <a:ext cx="9991288" cy="4661276"/>
              </a:xfrm>
              <a:prstGeom prst="rect">
                <a:avLst/>
              </a:prstGeom>
              <a:blipFill>
                <a:blip r:embed="rId3"/>
                <a:stretch>
                  <a:fillRect l="-549" b="-1307"/>
                </a:stretch>
              </a:blipFill>
            </p:spPr>
            <p:txBody>
              <a:bodyPr/>
              <a:lstStyle/>
              <a:p>
                <a:r>
                  <a:rPr lang="en-NZ">
                    <a:noFill/>
                  </a:rPr>
                  <a:t> </a:t>
                </a:r>
              </a:p>
            </p:txBody>
          </p:sp>
        </mc:Fallback>
      </mc:AlternateContent>
    </p:spTree>
    <p:extLst>
      <p:ext uri="{BB962C8B-B14F-4D97-AF65-F5344CB8AC3E}">
        <p14:creationId xmlns:p14="http://schemas.microsoft.com/office/powerpoint/2010/main" val="3145064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Logistic Regression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736553" y="1854060"/>
            <a:ext cx="9991288" cy="46487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The logistic σ is a sigmoid function that outputs a number between 0 and 1.</a:t>
            </a:r>
          </a:p>
        </p:txBody>
      </p:sp>
      <p:pic>
        <p:nvPicPr>
          <p:cNvPr id="4" name="Picture 3">
            <a:extLst>
              <a:ext uri="{FF2B5EF4-FFF2-40B4-BE49-F238E27FC236}">
                <a16:creationId xmlns:a16="http://schemas.microsoft.com/office/drawing/2014/main" id="{14D3450C-CBD8-4B61-B539-75CF1FF073B7}"/>
              </a:ext>
            </a:extLst>
          </p:cNvPr>
          <p:cNvPicPr>
            <a:picLocks noChangeAspect="1"/>
          </p:cNvPicPr>
          <p:nvPr/>
        </p:nvPicPr>
        <p:blipFill rotWithShape="1">
          <a:blip r:embed="rId3"/>
          <a:srcRect l="21823" t="4149"/>
          <a:stretch/>
        </p:blipFill>
        <p:spPr>
          <a:xfrm>
            <a:off x="8543213" y="1965963"/>
            <a:ext cx="2184628" cy="464871"/>
          </a:xfrm>
          <a:prstGeom prst="rect">
            <a:avLst/>
          </a:prstGeom>
        </p:spPr>
      </p:pic>
      <p:pic>
        <p:nvPicPr>
          <p:cNvPr id="6" name="Picture 5">
            <a:extLst>
              <a:ext uri="{FF2B5EF4-FFF2-40B4-BE49-F238E27FC236}">
                <a16:creationId xmlns:a16="http://schemas.microsoft.com/office/drawing/2014/main" id="{8E232233-D8BA-4138-90BA-4609DBFBB634}"/>
              </a:ext>
            </a:extLst>
          </p:cNvPr>
          <p:cNvPicPr>
            <a:picLocks noChangeAspect="1"/>
          </p:cNvPicPr>
          <p:nvPr/>
        </p:nvPicPr>
        <p:blipFill>
          <a:blip r:embed="rId4"/>
          <a:stretch>
            <a:fillRect/>
          </a:stretch>
        </p:blipFill>
        <p:spPr>
          <a:xfrm>
            <a:off x="2678501" y="2560755"/>
            <a:ext cx="5624270" cy="1755267"/>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F983A5A-A50F-49D2-8220-5FE903F8D733}"/>
                  </a:ext>
                </a:extLst>
              </p:cNvPr>
              <p:cNvSpPr txBox="1"/>
              <p:nvPr/>
            </p:nvSpPr>
            <p:spPr>
              <a:xfrm>
                <a:off x="736553" y="4383355"/>
                <a:ext cx="9991288"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When the Logistic Regression model has estimated the probability </a:t>
                </a:r>
                <a14:m>
                  <m:oMath xmlns:m="http://schemas.openxmlformats.org/officeDocument/2006/math">
                    <m:r>
                      <a:rPr lang="en-NZ" b="0" i="0" smtClean="0">
                        <a:latin typeface="Cambria Math" panose="02040503050406030204" pitchFamily="18" charset="0"/>
                        <a:ea typeface="Cambria Math" panose="02040503050406030204" pitchFamily="18" charset="0"/>
                      </a:rPr>
                      <m:t> </m:t>
                    </m:r>
                    <m:sSub>
                      <m:sSubPr>
                        <m:ctrlPr>
                          <a:rPr lang="en-NZ" b="0" i="1" smtClean="0">
                            <a:latin typeface="Cambria Math" panose="02040503050406030204" pitchFamily="18" charset="0"/>
                            <a:ea typeface="Cambria Math" panose="02040503050406030204" pitchFamily="18" charset="0"/>
                          </a:rPr>
                        </m:ctrlPr>
                      </m:sSubPr>
                      <m:e>
                        <m:r>
                          <a:rPr lang="en-NZ" b="0" i="1" smtClean="0">
                            <a:latin typeface="Cambria Math" panose="02040503050406030204" pitchFamily="18" charset="0"/>
                            <a:ea typeface="Cambria Math" panose="02040503050406030204" pitchFamily="18" charset="0"/>
                          </a:rPr>
                          <m:t>h</m:t>
                        </m:r>
                      </m:e>
                      <m:sub>
                        <m:r>
                          <a:rPr lang="en-NZ" b="0" i="1" smtClean="0">
                            <a:latin typeface="Cambria Math" panose="02040503050406030204" pitchFamily="18" charset="0"/>
                            <a:ea typeface="Cambria Math" panose="02040503050406030204" pitchFamily="18" charset="0"/>
                          </a:rPr>
                          <m:t>𝜃</m:t>
                        </m:r>
                      </m:sub>
                    </m:sSub>
                    <m:r>
                      <a:rPr lang="en-NZ" b="1" i="1" smtClean="0">
                        <a:latin typeface="Cambria Math" panose="02040503050406030204" pitchFamily="18" charset="0"/>
                        <a:ea typeface="Cambria Math" panose="02040503050406030204" pitchFamily="18" charset="0"/>
                      </a:rPr>
                      <m:t>(</m:t>
                    </m:r>
                    <m:r>
                      <a:rPr lang="en-NZ" b="1" i="1" smtClean="0">
                        <a:latin typeface="Cambria Math" panose="02040503050406030204" pitchFamily="18" charset="0"/>
                        <a:ea typeface="Cambria Math" panose="02040503050406030204" pitchFamily="18" charset="0"/>
                      </a:rPr>
                      <m:t>𝒙</m:t>
                    </m:r>
                    <m:r>
                      <a:rPr lang="en-NZ" b="1" i="1" smtClean="0">
                        <a:latin typeface="Cambria Math" panose="02040503050406030204" pitchFamily="18" charset="0"/>
                        <a:ea typeface="Cambria Math" panose="02040503050406030204" pitchFamily="18" charset="0"/>
                      </a:rPr>
                      <m:t>)</m:t>
                    </m:r>
                  </m:oMath>
                </a14:m>
                <a:r>
                  <a:rPr lang="en-GB" b="1" dirty="0"/>
                  <a:t> </a:t>
                </a:r>
                <a:r>
                  <a:rPr lang="en-GB" dirty="0"/>
                  <a:t>that an instance </a:t>
                </a:r>
                <a14:m>
                  <m:oMath xmlns:m="http://schemas.openxmlformats.org/officeDocument/2006/math">
                    <m:r>
                      <a:rPr lang="en-NZ" b="1" i="1">
                        <a:latin typeface="Cambria Math" panose="02040503050406030204" pitchFamily="18" charset="0"/>
                        <a:ea typeface="Cambria Math" panose="02040503050406030204" pitchFamily="18" charset="0"/>
                      </a:rPr>
                      <m:t>𝒙</m:t>
                    </m:r>
                  </m:oMath>
                </a14:m>
                <a:r>
                  <a:rPr lang="en-GB" dirty="0"/>
                  <a:t> belongs to the positive class, then it can make its prediction </a:t>
                </a:r>
                <a14:m>
                  <m:oMath xmlns:m="http://schemas.openxmlformats.org/officeDocument/2006/math">
                    <m:r>
                      <a:rPr lang="en-NZ" b="1" i="1" smtClean="0">
                        <a:latin typeface="Cambria Math" panose="02040503050406030204" pitchFamily="18" charset="0"/>
                        <a:ea typeface="Cambria Math" panose="02040503050406030204" pitchFamily="18" charset="0"/>
                      </a:rPr>
                      <m:t>𝒚</m:t>
                    </m:r>
                  </m:oMath>
                </a14:m>
                <a:r>
                  <a:rPr lang="en-GB" dirty="0"/>
                  <a:t>.</a:t>
                </a:r>
              </a:p>
            </p:txBody>
          </p:sp>
        </mc:Choice>
        <mc:Fallback xmlns="">
          <p:sp>
            <p:nvSpPr>
              <p:cNvPr id="13" name="TextBox 12">
                <a:extLst>
                  <a:ext uri="{FF2B5EF4-FFF2-40B4-BE49-F238E27FC236}">
                    <a16:creationId xmlns:a16="http://schemas.microsoft.com/office/drawing/2014/main" id="{AF983A5A-A50F-49D2-8220-5FE903F8D733}"/>
                  </a:ext>
                </a:extLst>
              </p:cNvPr>
              <p:cNvSpPr txBox="1">
                <a:spLocks noRot="1" noChangeAspect="1" noMove="1" noResize="1" noEditPoints="1" noAdjustHandles="1" noChangeArrowheads="1" noChangeShapeType="1" noTextEdit="1"/>
              </p:cNvSpPr>
              <p:nvPr/>
            </p:nvSpPr>
            <p:spPr>
              <a:xfrm>
                <a:off x="736553" y="4383355"/>
                <a:ext cx="9991288" cy="880369"/>
              </a:xfrm>
              <a:prstGeom prst="rect">
                <a:avLst/>
              </a:prstGeom>
              <a:blipFill>
                <a:blip r:embed="rId5"/>
                <a:stretch>
                  <a:fillRect l="-427" b="-1041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1F8413D-5D8F-4E59-91BF-AD89FB5BAF80}"/>
                  </a:ext>
                </a:extLst>
              </p:cNvPr>
              <p:cNvSpPr txBox="1"/>
              <p:nvPr/>
            </p:nvSpPr>
            <p:spPr>
              <a:xfrm>
                <a:off x="7312601" y="5184155"/>
                <a:ext cx="3499130" cy="923330"/>
              </a:xfrm>
              <a:prstGeom prst="rect">
                <a:avLst/>
              </a:prstGeom>
              <a:noFill/>
            </p:spPr>
            <p:txBody>
              <a:bodyPr wrap="square" rtlCol="0">
                <a:spAutoFit/>
              </a:bodyPr>
              <a:lstStyle/>
              <a:p>
                <a:pPr eaLnBrk="1" fontAlgn="auto" hangingPunct="1">
                  <a:spcBef>
                    <a:spcPts val="0"/>
                  </a:spcBef>
                  <a:spcAft>
                    <a:spcPts val="0"/>
                  </a:spcAft>
                </a:pPr>
                <a:r>
                  <a:rPr lang="en-US" dirty="0">
                    <a:solidFill>
                      <a:prstClr val="black"/>
                    </a:solidFill>
                    <a:latin typeface="Calibri"/>
                    <a:ea typeface="+mn-ea"/>
                  </a:rPr>
                  <a:t>If </a:t>
                </a:r>
                <a14:m>
                  <m:oMath xmlns:m="http://schemas.openxmlformats.org/officeDocument/2006/math">
                    <m:sSub>
                      <m:sSubPr>
                        <m:ctrlPr>
                          <a:rPr lang="en-NZ" b="0" i="1" smtClean="0">
                            <a:latin typeface="Cambria Math" panose="02040503050406030204" pitchFamily="18" charset="0"/>
                            <a:ea typeface="Cambria Math" panose="02040503050406030204" pitchFamily="18" charset="0"/>
                          </a:rPr>
                        </m:ctrlPr>
                      </m:sSubPr>
                      <m:e>
                        <m:r>
                          <a:rPr lang="en-NZ" b="0" i="1" smtClean="0">
                            <a:latin typeface="Cambria Math" panose="02040503050406030204" pitchFamily="18" charset="0"/>
                            <a:ea typeface="Cambria Math" panose="02040503050406030204" pitchFamily="18" charset="0"/>
                          </a:rPr>
                          <m:t>h</m:t>
                        </m:r>
                      </m:e>
                      <m:sub>
                        <m:r>
                          <a:rPr lang="en-NZ" b="0" i="1" smtClean="0">
                            <a:latin typeface="Cambria Math" panose="02040503050406030204" pitchFamily="18" charset="0"/>
                            <a:ea typeface="Cambria Math" panose="02040503050406030204" pitchFamily="18" charset="0"/>
                          </a:rPr>
                          <m:t>𝜃</m:t>
                        </m:r>
                      </m:sub>
                    </m:sSub>
                    <m:d>
                      <m:dPr>
                        <m:ctrlPr>
                          <a:rPr lang="en-NZ" b="1" i="1" smtClean="0">
                            <a:latin typeface="Cambria Math" panose="02040503050406030204" pitchFamily="18" charset="0"/>
                            <a:ea typeface="Cambria Math" panose="02040503050406030204" pitchFamily="18" charset="0"/>
                          </a:rPr>
                        </m:ctrlPr>
                      </m:dPr>
                      <m:e>
                        <m:r>
                          <a:rPr lang="en-NZ" b="1" i="1" smtClean="0">
                            <a:latin typeface="Cambria Math" panose="02040503050406030204" pitchFamily="18" charset="0"/>
                            <a:ea typeface="Cambria Math" panose="02040503050406030204" pitchFamily="18" charset="0"/>
                          </a:rPr>
                          <m:t>𝒙</m:t>
                        </m:r>
                      </m:e>
                    </m:d>
                    <m:r>
                      <a:rPr lang="en-NZ" b="1" i="1" smtClean="0">
                        <a:latin typeface="Cambria Math" panose="02040503050406030204" pitchFamily="18" charset="0"/>
                        <a:ea typeface="Cambria Math" panose="02040503050406030204" pitchFamily="18" charset="0"/>
                      </a:rPr>
                      <m:t>≥</m:t>
                    </m:r>
                    <m:r>
                      <a:rPr lang="en-NZ" b="1" i="1" smtClean="0">
                        <a:latin typeface="Cambria Math" panose="02040503050406030204" pitchFamily="18" charset="0"/>
                        <a:ea typeface="Cambria Math" panose="02040503050406030204" pitchFamily="18" charset="0"/>
                      </a:rPr>
                      <m:t>𝟎</m:t>
                    </m:r>
                    <m:r>
                      <a:rPr lang="en-NZ" b="1" i="1" smtClean="0">
                        <a:latin typeface="Cambria Math" panose="02040503050406030204" pitchFamily="18" charset="0"/>
                        <a:ea typeface="Cambria Math" panose="02040503050406030204" pitchFamily="18" charset="0"/>
                      </a:rPr>
                      <m:t>.</m:t>
                    </m:r>
                    <m:r>
                      <a:rPr lang="en-NZ" b="1" i="1" smtClean="0">
                        <a:latin typeface="Cambria Math" panose="02040503050406030204" pitchFamily="18" charset="0"/>
                        <a:ea typeface="Cambria Math" panose="02040503050406030204" pitchFamily="18" charset="0"/>
                      </a:rPr>
                      <m:t>𝟓</m:t>
                    </m:r>
                  </m:oMath>
                </a14:m>
                <a:r>
                  <a:rPr lang="en-US" dirty="0">
                    <a:solidFill>
                      <a:prstClr val="black"/>
                    </a:solidFill>
                    <a:latin typeface="Calibri"/>
                    <a:ea typeface="+mn-ea"/>
                  </a:rPr>
                  <a:t>   , then “</a:t>
                </a:r>
                <a:r>
                  <a:rPr lang="en-US" b="1" i="1" dirty="0">
                    <a:solidFill>
                      <a:prstClr val="black"/>
                    </a:solidFill>
                    <a:latin typeface="Calibri"/>
                    <a:ea typeface="+mn-ea"/>
                  </a:rPr>
                  <a:t>y = 1</a:t>
                </a:r>
                <a:r>
                  <a:rPr lang="en-US" dirty="0">
                    <a:solidFill>
                      <a:prstClr val="black"/>
                    </a:solidFill>
                    <a:latin typeface="Calibri"/>
                    <a:ea typeface="+mn-ea"/>
                  </a:rPr>
                  <a:t>”</a:t>
                </a:r>
              </a:p>
              <a:p>
                <a:pPr eaLnBrk="1" fontAlgn="auto" hangingPunct="1">
                  <a:spcBef>
                    <a:spcPts val="0"/>
                  </a:spcBef>
                  <a:spcAft>
                    <a:spcPts val="0"/>
                  </a:spcAft>
                </a:pPr>
                <a:endParaRPr lang="en-US" dirty="0">
                  <a:solidFill>
                    <a:prstClr val="black"/>
                  </a:solidFill>
                  <a:latin typeface="Calibri"/>
                  <a:ea typeface="+mn-ea"/>
                </a:endParaRPr>
              </a:p>
              <a:p>
                <a:r>
                  <a:rPr lang="en-US" dirty="0">
                    <a:solidFill>
                      <a:prstClr val="black"/>
                    </a:solidFill>
                    <a:latin typeface="Calibri"/>
                    <a:ea typeface="+mn-ea"/>
                  </a:rPr>
                  <a:t>If </a:t>
                </a:r>
                <a14:m>
                  <m:oMath xmlns:m="http://schemas.openxmlformats.org/officeDocument/2006/math">
                    <m:sSub>
                      <m:sSubPr>
                        <m:ctrlPr>
                          <a:rPr lang="en-NZ" b="0" i="1" smtClean="0">
                            <a:latin typeface="Cambria Math" panose="02040503050406030204" pitchFamily="18" charset="0"/>
                            <a:ea typeface="Cambria Math" panose="02040503050406030204" pitchFamily="18" charset="0"/>
                          </a:rPr>
                        </m:ctrlPr>
                      </m:sSubPr>
                      <m:e>
                        <m:r>
                          <a:rPr lang="en-NZ" b="0" i="1" smtClean="0">
                            <a:latin typeface="Cambria Math" panose="02040503050406030204" pitchFamily="18" charset="0"/>
                            <a:ea typeface="Cambria Math" panose="02040503050406030204" pitchFamily="18" charset="0"/>
                          </a:rPr>
                          <m:t>h</m:t>
                        </m:r>
                      </m:e>
                      <m:sub>
                        <m:r>
                          <a:rPr lang="en-NZ" b="0" i="1" smtClean="0">
                            <a:latin typeface="Cambria Math" panose="02040503050406030204" pitchFamily="18" charset="0"/>
                            <a:ea typeface="Cambria Math" panose="02040503050406030204" pitchFamily="18" charset="0"/>
                          </a:rPr>
                          <m:t>𝜃</m:t>
                        </m:r>
                      </m:sub>
                    </m:sSub>
                    <m:d>
                      <m:dPr>
                        <m:ctrlPr>
                          <a:rPr lang="en-NZ" b="1" i="1" smtClean="0">
                            <a:latin typeface="Cambria Math" panose="02040503050406030204" pitchFamily="18" charset="0"/>
                            <a:ea typeface="Cambria Math" panose="02040503050406030204" pitchFamily="18" charset="0"/>
                          </a:rPr>
                        </m:ctrlPr>
                      </m:dPr>
                      <m:e>
                        <m:r>
                          <a:rPr lang="en-NZ" b="1" i="1" smtClean="0">
                            <a:latin typeface="Cambria Math" panose="02040503050406030204" pitchFamily="18" charset="0"/>
                            <a:ea typeface="Cambria Math" panose="02040503050406030204" pitchFamily="18" charset="0"/>
                          </a:rPr>
                          <m:t>𝒙</m:t>
                        </m:r>
                      </m:e>
                    </m:d>
                    <m:r>
                      <a:rPr lang="en-NZ" b="1" i="1" smtClean="0">
                        <a:latin typeface="Cambria Math" panose="02040503050406030204" pitchFamily="18" charset="0"/>
                        <a:ea typeface="Cambria Math" panose="02040503050406030204" pitchFamily="18" charset="0"/>
                      </a:rPr>
                      <m:t>&lt;</m:t>
                    </m:r>
                    <m:r>
                      <a:rPr lang="en-NZ" b="1" i="1" smtClean="0">
                        <a:latin typeface="Cambria Math" panose="02040503050406030204" pitchFamily="18" charset="0"/>
                        <a:ea typeface="Cambria Math" panose="02040503050406030204" pitchFamily="18" charset="0"/>
                      </a:rPr>
                      <m:t>𝟎</m:t>
                    </m:r>
                    <m:r>
                      <a:rPr lang="en-NZ" b="1" i="1" smtClean="0">
                        <a:latin typeface="Cambria Math" panose="02040503050406030204" pitchFamily="18" charset="0"/>
                        <a:ea typeface="Cambria Math" panose="02040503050406030204" pitchFamily="18" charset="0"/>
                      </a:rPr>
                      <m:t>.</m:t>
                    </m:r>
                    <m:r>
                      <a:rPr lang="en-NZ" b="1" i="1" smtClean="0">
                        <a:latin typeface="Cambria Math" panose="02040503050406030204" pitchFamily="18" charset="0"/>
                        <a:ea typeface="Cambria Math" panose="02040503050406030204" pitchFamily="18" charset="0"/>
                      </a:rPr>
                      <m:t>𝟓</m:t>
                    </m:r>
                  </m:oMath>
                </a14:m>
                <a:r>
                  <a:rPr lang="en-US" dirty="0">
                    <a:solidFill>
                      <a:prstClr val="black"/>
                    </a:solidFill>
                    <a:latin typeface="Calibri"/>
                    <a:ea typeface="+mn-ea"/>
                  </a:rPr>
                  <a:t> , then “</a:t>
                </a:r>
                <a:r>
                  <a:rPr lang="en-US" b="1" i="1" dirty="0">
                    <a:solidFill>
                      <a:prstClr val="black"/>
                    </a:solidFill>
                    <a:latin typeface="Calibri"/>
                    <a:ea typeface="+mn-ea"/>
                  </a:rPr>
                  <a:t>y = 0</a:t>
                </a:r>
                <a:r>
                  <a:rPr lang="en-US" dirty="0">
                    <a:solidFill>
                      <a:prstClr val="black"/>
                    </a:solidFill>
                    <a:latin typeface="Calibri"/>
                    <a:ea typeface="+mn-ea"/>
                  </a:rPr>
                  <a:t>”</a:t>
                </a:r>
              </a:p>
            </p:txBody>
          </p:sp>
        </mc:Choice>
        <mc:Fallback xmlns="">
          <p:sp>
            <p:nvSpPr>
              <p:cNvPr id="41" name="TextBox 40">
                <a:extLst>
                  <a:ext uri="{FF2B5EF4-FFF2-40B4-BE49-F238E27FC236}">
                    <a16:creationId xmlns:a16="http://schemas.microsoft.com/office/drawing/2014/main" id="{51F8413D-5D8F-4E59-91BF-AD89FB5BAF80}"/>
                  </a:ext>
                </a:extLst>
              </p:cNvPr>
              <p:cNvSpPr txBox="1">
                <a:spLocks noRot="1" noChangeAspect="1" noMove="1" noResize="1" noEditPoints="1" noAdjustHandles="1" noChangeArrowheads="1" noChangeShapeType="1" noTextEdit="1"/>
              </p:cNvSpPr>
              <p:nvPr/>
            </p:nvSpPr>
            <p:spPr>
              <a:xfrm>
                <a:off x="7312601" y="5184155"/>
                <a:ext cx="3499130" cy="923330"/>
              </a:xfrm>
              <a:prstGeom prst="rect">
                <a:avLst/>
              </a:prstGeom>
              <a:blipFill>
                <a:blip r:embed="rId6"/>
                <a:stretch>
                  <a:fillRect l="-1568" t="-3289" b="-9211"/>
                </a:stretch>
              </a:blipFill>
            </p:spPr>
            <p:txBody>
              <a:bodyPr/>
              <a:lstStyle/>
              <a:p>
                <a:r>
                  <a:rPr lang="en-NZ">
                    <a:noFill/>
                  </a:rPr>
                  <a:t> </a:t>
                </a:r>
              </a:p>
            </p:txBody>
          </p:sp>
        </mc:Fallback>
      </mc:AlternateContent>
    </p:spTree>
    <p:extLst>
      <p:ext uri="{BB962C8B-B14F-4D97-AF65-F5344CB8AC3E}">
        <p14:creationId xmlns:p14="http://schemas.microsoft.com/office/powerpoint/2010/main" val="156305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Logistic Regression</a:t>
            </a:r>
            <a:br>
              <a:rPr lang="en-NZ" dirty="0"/>
            </a:br>
            <a:r>
              <a:rPr lang="en-NZ" dirty="0"/>
              <a:t>Decision Boundaries</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778019" y="4854745"/>
            <a:ext cx="5664095" cy="1295868"/>
          </a:xfrm>
          <a:prstGeom prst="rect">
            <a:avLst/>
          </a:prstGeom>
          <a:noFill/>
        </p:spPr>
        <p:txBody>
          <a:bodyPr wrap="square">
            <a:spAutoFit/>
          </a:bodyPr>
          <a:lstStyle/>
          <a:p>
            <a:pPr marL="285750" indent="-285750">
              <a:buFont typeface="Arial" panose="020B0604020202020204" pitchFamily="34" charset="0"/>
              <a:buChar char="•"/>
            </a:pPr>
            <a:r>
              <a:rPr lang="en-NZ" dirty="0">
                <a:solidFill>
                  <a:srgbClr val="000000"/>
                </a:solidFill>
              </a:rPr>
              <a:t>Hypothesis predicts </a:t>
            </a:r>
            <a:r>
              <a:rPr lang="en-NZ" b="1" dirty="0">
                <a:solidFill>
                  <a:srgbClr val="FF0000"/>
                </a:solidFill>
              </a:rPr>
              <a:t>y = 1 </a:t>
            </a:r>
            <a:r>
              <a:rPr lang="en-NZ" dirty="0">
                <a:solidFill>
                  <a:srgbClr val="000000"/>
                </a:solidFill>
              </a:rPr>
              <a:t>when</a:t>
            </a:r>
            <a:r>
              <a:rPr lang="en-NZ" dirty="0"/>
              <a:t> </a:t>
            </a:r>
            <a:r>
              <a:rPr lang="en-NZ" b="1" dirty="0" err="1">
                <a:solidFill>
                  <a:srgbClr val="FF0000"/>
                </a:solidFill>
              </a:rPr>
              <a:t>θ</a:t>
            </a:r>
            <a:r>
              <a:rPr lang="en-NZ" b="1" i="1" baseline="30000" dirty="0" err="1">
                <a:solidFill>
                  <a:srgbClr val="FF0000"/>
                </a:solidFill>
              </a:rPr>
              <a:t>T</a:t>
            </a:r>
            <a:r>
              <a:rPr lang="en-NZ" b="1" dirty="0">
                <a:solidFill>
                  <a:srgbClr val="FF0000"/>
                </a:solidFill>
              </a:rPr>
              <a:t> x &gt;= 0</a:t>
            </a:r>
            <a:br>
              <a:rPr lang="en-NZ" b="1" dirty="0">
                <a:solidFill>
                  <a:srgbClr val="FF0000"/>
                </a:solidFill>
              </a:rPr>
            </a:br>
            <a:endParaRPr lang="en-NZ" b="1" dirty="0">
              <a:solidFill>
                <a:srgbClr val="FF0000"/>
              </a:solidFill>
            </a:endParaRPr>
          </a:p>
          <a:p>
            <a:pPr marL="285750" indent="-285750">
              <a:buFont typeface="Arial" panose="020B0604020202020204" pitchFamily="34" charset="0"/>
              <a:buChar char="•"/>
            </a:pPr>
            <a:r>
              <a:rPr lang="en-NZ" dirty="0"/>
              <a:t>Then the hypothesis predicts </a:t>
            </a:r>
            <a:r>
              <a:rPr lang="en-NZ" b="1" dirty="0">
                <a:solidFill>
                  <a:srgbClr val="FF0000"/>
                </a:solidFill>
              </a:rPr>
              <a:t>y = 0 </a:t>
            </a:r>
            <a:r>
              <a:rPr lang="en-NZ" dirty="0"/>
              <a:t>when </a:t>
            </a:r>
            <a:r>
              <a:rPr lang="en-NZ" b="1" dirty="0" err="1">
                <a:solidFill>
                  <a:srgbClr val="FF0000"/>
                </a:solidFill>
              </a:rPr>
              <a:t>θ</a:t>
            </a:r>
            <a:r>
              <a:rPr lang="en-NZ" b="1" i="1" baseline="30000" dirty="0" err="1">
                <a:solidFill>
                  <a:srgbClr val="FF0000"/>
                </a:solidFill>
              </a:rPr>
              <a:t>T</a:t>
            </a:r>
            <a:r>
              <a:rPr lang="en-NZ" b="1" dirty="0">
                <a:solidFill>
                  <a:srgbClr val="FF0000"/>
                </a:solidFill>
              </a:rPr>
              <a:t> x &lt;= 0 </a:t>
            </a:r>
          </a:p>
          <a:p>
            <a:pPr marL="342900" indent="-342900">
              <a:lnSpc>
                <a:spcPct val="150000"/>
              </a:lnSpc>
              <a:buFont typeface="Arial" panose="020B0604020202020204" pitchFamily="34" charset="0"/>
              <a:buChar char="•"/>
            </a:pPr>
            <a:endParaRPr lang="en-GB" dirty="0"/>
          </a:p>
        </p:txBody>
      </p:sp>
      <p:grpSp>
        <p:nvGrpSpPr>
          <p:cNvPr id="48" name="Group 47">
            <a:extLst>
              <a:ext uri="{FF2B5EF4-FFF2-40B4-BE49-F238E27FC236}">
                <a16:creationId xmlns:a16="http://schemas.microsoft.com/office/drawing/2014/main" id="{12004148-5822-49B0-BD96-F32ED0023B4E}"/>
              </a:ext>
            </a:extLst>
          </p:cNvPr>
          <p:cNvGrpSpPr/>
          <p:nvPr/>
        </p:nvGrpSpPr>
        <p:grpSpPr>
          <a:xfrm>
            <a:off x="1170992" y="2026192"/>
            <a:ext cx="10078359" cy="2116395"/>
            <a:chOff x="1111989" y="2017336"/>
            <a:chExt cx="10078359" cy="2116395"/>
          </a:xfrm>
        </p:grpSpPr>
        <p:sp>
          <p:nvSpPr>
            <p:cNvPr id="33" name="Rectangle 32">
              <a:extLst>
                <a:ext uri="{FF2B5EF4-FFF2-40B4-BE49-F238E27FC236}">
                  <a16:creationId xmlns:a16="http://schemas.microsoft.com/office/drawing/2014/main" id="{2E80481E-4A93-4C73-939D-04672FB78439}"/>
                </a:ext>
              </a:extLst>
            </p:cNvPr>
            <p:cNvSpPr/>
            <p:nvPr/>
          </p:nvSpPr>
          <p:spPr>
            <a:xfrm>
              <a:off x="1194871" y="2017336"/>
              <a:ext cx="3455011" cy="21163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Z"/>
            </a:p>
          </p:txBody>
        </p:sp>
        <p:grpSp>
          <p:nvGrpSpPr>
            <p:cNvPr id="47" name="Group 46">
              <a:extLst>
                <a:ext uri="{FF2B5EF4-FFF2-40B4-BE49-F238E27FC236}">
                  <a16:creationId xmlns:a16="http://schemas.microsoft.com/office/drawing/2014/main" id="{B7C90B98-7328-4ACF-921F-5F8BA7C5E6C0}"/>
                </a:ext>
              </a:extLst>
            </p:cNvPr>
            <p:cNvGrpSpPr/>
            <p:nvPr/>
          </p:nvGrpSpPr>
          <p:grpSpPr>
            <a:xfrm>
              <a:off x="1111989" y="2017336"/>
              <a:ext cx="10078359" cy="2116395"/>
              <a:chOff x="650040" y="2057326"/>
              <a:chExt cx="10078359" cy="2116395"/>
            </a:xfrm>
          </p:grpSpPr>
          <p:grpSp>
            <p:nvGrpSpPr>
              <p:cNvPr id="46" name="Group 45">
                <a:extLst>
                  <a:ext uri="{FF2B5EF4-FFF2-40B4-BE49-F238E27FC236}">
                    <a16:creationId xmlns:a16="http://schemas.microsoft.com/office/drawing/2014/main" id="{918E5D50-AE43-48B2-BF3E-3319CE5DE759}"/>
                  </a:ext>
                </a:extLst>
              </p:cNvPr>
              <p:cNvGrpSpPr/>
              <p:nvPr/>
            </p:nvGrpSpPr>
            <p:grpSpPr>
              <a:xfrm>
                <a:off x="650040" y="2057326"/>
                <a:ext cx="10078358" cy="2116395"/>
                <a:chOff x="650040" y="2057326"/>
                <a:chExt cx="10078358" cy="2116395"/>
              </a:xfrm>
            </p:grpSpPr>
            <p:sp>
              <p:nvSpPr>
                <p:cNvPr id="35" name="Rectangle 34">
                  <a:extLst>
                    <a:ext uri="{FF2B5EF4-FFF2-40B4-BE49-F238E27FC236}">
                      <a16:creationId xmlns:a16="http://schemas.microsoft.com/office/drawing/2014/main" id="{6887ACD0-386D-467A-AD02-8D2947FDF8B5}"/>
                    </a:ext>
                  </a:extLst>
                </p:cNvPr>
                <p:cNvSpPr/>
                <p:nvPr/>
              </p:nvSpPr>
              <p:spPr>
                <a:xfrm>
                  <a:off x="8581621" y="2597346"/>
                  <a:ext cx="2146777" cy="10146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Z"/>
                </a:p>
              </p:txBody>
            </p:sp>
            <p:grpSp>
              <p:nvGrpSpPr>
                <p:cNvPr id="31" name="Group 30">
                  <a:extLst>
                    <a:ext uri="{FF2B5EF4-FFF2-40B4-BE49-F238E27FC236}">
                      <a16:creationId xmlns:a16="http://schemas.microsoft.com/office/drawing/2014/main" id="{172C5B14-0111-4E3F-A732-0A4F5DA777EF}"/>
                    </a:ext>
                  </a:extLst>
                </p:cNvPr>
                <p:cNvGrpSpPr>
                  <a:grpSpLocks noChangeAspect="1"/>
                </p:cNvGrpSpPr>
                <p:nvPr/>
              </p:nvGrpSpPr>
              <p:grpSpPr>
                <a:xfrm>
                  <a:off x="650040" y="2057326"/>
                  <a:ext cx="7683669" cy="2116395"/>
                  <a:chOff x="-89153" y="2621361"/>
                  <a:chExt cx="8381214" cy="2308529"/>
                </a:xfrm>
              </p:grpSpPr>
              <p:grpSp>
                <p:nvGrpSpPr>
                  <p:cNvPr id="17" name="Group 16">
                    <a:extLst>
                      <a:ext uri="{FF2B5EF4-FFF2-40B4-BE49-F238E27FC236}">
                        <a16:creationId xmlns:a16="http://schemas.microsoft.com/office/drawing/2014/main" id="{EB8BBA7C-E463-4D73-A409-A52B75ADC1EB}"/>
                      </a:ext>
                    </a:extLst>
                  </p:cNvPr>
                  <p:cNvGrpSpPr/>
                  <p:nvPr/>
                </p:nvGrpSpPr>
                <p:grpSpPr>
                  <a:xfrm>
                    <a:off x="4404088" y="2621361"/>
                    <a:ext cx="3263529" cy="2308529"/>
                    <a:chOff x="4338992" y="2692813"/>
                    <a:chExt cx="3263529" cy="2308529"/>
                  </a:xfrm>
                </p:grpSpPr>
                <p:sp>
                  <p:nvSpPr>
                    <p:cNvPr id="9" name="Rectangle 8">
                      <a:extLst>
                        <a:ext uri="{FF2B5EF4-FFF2-40B4-BE49-F238E27FC236}">
                          <a16:creationId xmlns:a16="http://schemas.microsoft.com/office/drawing/2014/main" id="{D9A13020-9401-482D-B9BB-1679FAE83CEA}"/>
                        </a:ext>
                      </a:extLst>
                    </p:cNvPr>
                    <p:cNvSpPr/>
                    <p:nvPr/>
                  </p:nvSpPr>
                  <p:spPr>
                    <a:xfrm>
                      <a:off x="4338992" y="2692813"/>
                      <a:ext cx="3263529" cy="23085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Z"/>
                    </a:p>
                  </p:txBody>
                </p:sp>
                <p:pic>
                  <p:nvPicPr>
                    <p:cNvPr id="26" name="Picture 25">
                      <a:extLst>
                        <a:ext uri="{FF2B5EF4-FFF2-40B4-BE49-F238E27FC236}">
                          <a16:creationId xmlns:a16="http://schemas.microsoft.com/office/drawing/2014/main" id="{77708FA8-B37C-4590-8975-2F6D7E9F572F}"/>
                        </a:ext>
                      </a:extLst>
                    </p:cNvPr>
                    <p:cNvPicPr>
                      <a:picLocks noChangeAspect="1"/>
                    </p:cNvPicPr>
                    <p:nvPr/>
                  </p:nvPicPr>
                  <p:blipFill rotWithShape="1">
                    <a:blip r:embed="rId3"/>
                    <a:srcRect l="20860" b="5165"/>
                    <a:stretch/>
                  </p:blipFill>
                  <p:spPr>
                    <a:xfrm>
                      <a:off x="4636856" y="3085846"/>
                      <a:ext cx="2211554" cy="459939"/>
                    </a:xfrm>
                    <a:prstGeom prst="rect">
                      <a:avLst/>
                    </a:prstGeom>
                  </p:spPr>
                </p:pic>
              </p:grpSp>
              <p:pic>
                <p:nvPicPr>
                  <p:cNvPr id="27" name="Picture 26">
                    <a:extLst>
                      <a:ext uri="{FF2B5EF4-FFF2-40B4-BE49-F238E27FC236}">
                        <a16:creationId xmlns:a16="http://schemas.microsoft.com/office/drawing/2014/main" id="{E11B7F7A-C984-42BA-9AD4-25DD87F55044}"/>
                      </a:ext>
                    </a:extLst>
                  </p:cNvPr>
                  <p:cNvPicPr>
                    <a:picLocks noChangeAspect="1"/>
                  </p:cNvPicPr>
                  <p:nvPr/>
                </p:nvPicPr>
                <p:blipFill>
                  <a:blip r:embed="rId4"/>
                  <a:stretch>
                    <a:fillRect/>
                  </a:stretch>
                </p:blipFill>
                <p:spPr>
                  <a:xfrm>
                    <a:off x="635674" y="3856873"/>
                    <a:ext cx="2362015" cy="730774"/>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46BE8C4-84C8-4BA7-BC50-8ABB2E2AAEC2}"/>
                          </a:ext>
                        </a:extLst>
                      </p:cNvPr>
                      <p:cNvSpPr txBox="1"/>
                      <p:nvPr/>
                    </p:nvSpPr>
                    <p:spPr>
                      <a:xfrm>
                        <a:off x="-89153" y="2986024"/>
                        <a:ext cx="3949477" cy="400110"/>
                      </a:xfrm>
                      <a:prstGeom prst="rect">
                        <a:avLst/>
                      </a:prstGeom>
                      <a:noFill/>
                    </p:spPr>
                    <p:txBody>
                      <a:bodyPr wrap="square">
                        <a:spAutoFit/>
                      </a:bodyPr>
                      <a:lstStyle/>
                      <a:p>
                        <a14:m>
                          <m:oMath xmlns:m="http://schemas.openxmlformats.org/officeDocument/2006/math">
                            <m:r>
                              <a:rPr lang="en-NZ" b="0" i="1">
                                <a:latin typeface="Cambria Math" panose="02040503050406030204" pitchFamily="18" charset="0"/>
                              </a:rPr>
                              <m:t> </m:t>
                            </m:r>
                            <m:sSub>
                              <m:sSubPr>
                                <m:ctrlPr>
                                  <a:rPr lang="en-NZ" i="1">
                                    <a:latin typeface="Cambria Math" panose="02040503050406030204" pitchFamily="18" charset="0"/>
                                  </a:rPr>
                                </m:ctrlPr>
                              </m:sSubPr>
                              <m:e>
                                <m:sSub>
                                  <m:sSubPr>
                                    <m:ctrlPr>
                                      <a:rPr lang="en-NZ" i="1">
                                        <a:latin typeface="Cambria Math" panose="02040503050406030204" pitchFamily="18" charset="0"/>
                                      </a:rPr>
                                    </m:ctrlPr>
                                  </m:sSubPr>
                                  <m:e>
                                    <m:r>
                                      <a:rPr lang="en-NZ" b="0" i="1" smtClean="0">
                                        <a:latin typeface="Cambria Math" panose="02040503050406030204" pitchFamily="18" charset="0"/>
                                        <a:ea typeface="Cambria Math" panose="02040503050406030204" pitchFamily="18" charset="0"/>
                                      </a:rPr>
                                      <m:t>h</m:t>
                                    </m:r>
                                  </m:e>
                                  <m:sub>
                                    <m:r>
                                      <a:rPr lang="en-NZ" b="0" i="1" smtClean="0">
                                        <a:latin typeface="Cambria Math" panose="02040503050406030204" pitchFamily="18" charset="0"/>
                                        <a:ea typeface="Cambria Math" panose="02040503050406030204" pitchFamily="18" charset="0"/>
                                      </a:rPr>
                                      <m:t>𝜃</m:t>
                                    </m:r>
                                    <m:r>
                                      <a:rPr lang="en-NZ" b="0" i="1">
                                        <a:latin typeface="Cambria Math" panose="02040503050406030204" pitchFamily="18" charset="0"/>
                                      </a:rPr>
                                      <m:t> </m:t>
                                    </m:r>
                                  </m:sub>
                                </m:sSub>
                                <m:d>
                                  <m:dPr>
                                    <m:ctrlPr>
                                      <a:rPr lang="en-NZ" i="1" smtClean="0">
                                        <a:latin typeface="Cambria Math" panose="02040503050406030204" pitchFamily="18" charset="0"/>
                                      </a:rPr>
                                    </m:ctrlPr>
                                  </m:dPr>
                                  <m:e>
                                    <m:r>
                                      <a:rPr lang="en-NZ" b="0" i="1" smtClean="0">
                                        <a:latin typeface="Cambria Math" panose="02040503050406030204" pitchFamily="18" charset="0"/>
                                      </a:rPr>
                                      <m:t>𝑥</m:t>
                                    </m:r>
                                  </m:e>
                                </m:d>
                                <m:r>
                                  <a:rPr lang="en-NZ" b="0" i="1" smtClean="0">
                                    <a:latin typeface="Cambria Math" panose="02040503050406030204" pitchFamily="18" charset="0"/>
                                  </a:rPr>
                                  <m:t>= </m:t>
                                </m:r>
                                <m:r>
                                  <a:rPr lang="en-NZ" b="0" i="1">
                                    <a:latin typeface="Cambria Math" panose="02040503050406030204" pitchFamily="18" charset="0"/>
                                    <a:ea typeface="Cambria Math" panose="02040503050406030204" pitchFamily="18" charset="0"/>
                                  </a:rPr>
                                  <m:t>𝜃</m:t>
                                </m:r>
                              </m:e>
                              <m:sub>
                                <m:r>
                                  <a:rPr lang="en-NZ" b="0" i="1">
                                    <a:latin typeface="Cambria Math" panose="02040503050406030204" pitchFamily="18" charset="0"/>
                                  </a:rPr>
                                  <m:t>0 </m:t>
                                </m:r>
                              </m:sub>
                            </m:sSub>
                            <m:r>
                              <a:rPr lang="en-NZ" b="0" i="1">
                                <a:latin typeface="Cambria Math" panose="02040503050406030204" pitchFamily="18" charset="0"/>
                              </a:rPr>
                              <m:t>+ </m:t>
                            </m:r>
                            <m:sSub>
                              <m:sSubPr>
                                <m:ctrlPr>
                                  <a:rPr lang="en-NZ" i="1">
                                    <a:latin typeface="Cambria Math" panose="02040503050406030204" pitchFamily="18" charset="0"/>
                                  </a:rPr>
                                </m:ctrlPr>
                              </m:sSubPr>
                              <m:e>
                                <m:r>
                                  <a:rPr lang="en-NZ" b="0" i="1">
                                    <a:latin typeface="Cambria Math" panose="02040503050406030204" pitchFamily="18" charset="0"/>
                                    <a:ea typeface="Cambria Math" panose="02040503050406030204" pitchFamily="18" charset="0"/>
                                  </a:rPr>
                                  <m:t>𝜃</m:t>
                                </m:r>
                              </m:e>
                              <m:sub>
                                <m:r>
                                  <a:rPr lang="en-NZ" b="0" i="1">
                                    <a:latin typeface="Cambria Math" panose="02040503050406030204" pitchFamily="18" charset="0"/>
                                  </a:rPr>
                                  <m:t>1 </m:t>
                                </m:r>
                              </m:sub>
                            </m:sSub>
                            <m:sSub>
                              <m:sSubPr>
                                <m:ctrlPr>
                                  <a:rPr lang="en-NZ" i="1">
                                    <a:latin typeface="Cambria Math" panose="02040503050406030204" pitchFamily="18" charset="0"/>
                                  </a:rPr>
                                </m:ctrlPr>
                              </m:sSubPr>
                              <m:e>
                                <m:r>
                                  <a:rPr lang="en-NZ" b="0" i="1">
                                    <a:latin typeface="Cambria Math" panose="02040503050406030204" pitchFamily="18" charset="0"/>
                                  </a:rPr>
                                  <m:t>𝑋</m:t>
                                </m:r>
                              </m:e>
                              <m:sub>
                                <m:r>
                                  <a:rPr lang="en-NZ" b="0" i="1">
                                    <a:latin typeface="Cambria Math" panose="02040503050406030204" pitchFamily="18" charset="0"/>
                                  </a:rPr>
                                  <m:t>1</m:t>
                                </m:r>
                              </m:sub>
                            </m:sSub>
                          </m:oMath>
                        </a14:m>
                        <a:r>
                          <a:rPr lang="en-GB" dirty="0"/>
                          <a:t> </a:t>
                        </a:r>
                        <a14:m>
                          <m:oMath xmlns:m="http://schemas.openxmlformats.org/officeDocument/2006/math">
                            <m:r>
                              <a:rPr lang="en-NZ" b="0" i="1">
                                <a:latin typeface="Cambria Math" panose="02040503050406030204" pitchFamily="18" charset="0"/>
                              </a:rPr>
                              <m:t>+…+</m:t>
                            </m:r>
                            <m:sSub>
                              <m:sSubPr>
                                <m:ctrlPr>
                                  <a:rPr lang="en-NZ" i="1">
                                    <a:latin typeface="Cambria Math" panose="02040503050406030204" pitchFamily="18" charset="0"/>
                                  </a:rPr>
                                </m:ctrlPr>
                              </m:sSubPr>
                              <m:e>
                                <m:r>
                                  <a:rPr lang="en-NZ" b="0" i="1">
                                    <a:latin typeface="Cambria Math" panose="02040503050406030204" pitchFamily="18" charset="0"/>
                                    <a:ea typeface="Cambria Math" panose="02040503050406030204" pitchFamily="18" charset="0"/>
                                  </a:rPr>
                                  <m:t>𝜃</m:t>
                                </m:r>
                              </m:e>
                              <m:sub>
                                <m:r>
                                  <a:rPr lang="en-NZ" b="0" i="1">
                                    <a:latin typeface="Cambria Math" panose="02040503050406030204" pitchFamily="18" charset="0"/>
                                    <a:ea typeface="Cambria Math" panose="02040503050406030204" pitchFamily="18" charset="0"/>
                                  </a:rPr>
                                  <m:t>𝑛</m:t>
                                </m:r>
                                <m:r>
                                  <a:rPr lang="en-NZ" b="0" i="1">
                                    <a:latin typeface="Cambria Math" panose="02040503050406030204" pitchFamily="18" charset="0"/>
                                  </a:rPr>
                                  <m:t> </m:t>
                                </m:r>
                              </m:sub>
                            </m:sSub>
                            <m:sSub>
                              <m:sSubPr>
                                <m:ctrlPr>
                                  <a:rPr lang="en-NZ" i="1">
                                    <a:latin typeface="Cambria Math" panose="02040503050406030204" pitchFamily="18" charset="0"/>
                                  </a:rPr>
                                </m:ctrlPr>
                              </m:sSubPr>
                              <m:e>
                                <m:r>
                                  <a:rPr lang="en-NZ" b="0" i="1">
                                    <a:latin typeface="Cambria Math" panose="02040503050406030204" pitchFamily="18" charset="0"/>
                                  </a:rPr>
                                  <m:t>𝑋</m:t>
                                </m:r>
                              </m:e>
                              <m:sub>
                                <m:r>
                                  <a:rPr lang="en-NZ" b="0" i="1">
                                    <a:latin typeface="Cambria Math" panose="02040503050406030204" pitchFamily="18" charset="0"/>
                                  </a:rPr>
                                  <m:t>𝑛</m:t>
                                </m:r>
                              </m:sub>
                            </m:sSub>
                          </m:oMath>
                        </a14:m>
                        <a:endParaRPr lang="en-NZ" dirty="0"/>
                      </a:p>
                    </p:txBody>
                  </p:sp>
                </mc:Choice>
                <mc:Fallback xmlns="">
                  <p:sp>
                    <p:nvSpPr>
                      <p:cNvPr id="28" name="TextBox 27">
                        <a:extLst>
                          <a:ext uri="{FF2B5EF4-FFF2-40B4-BE49-F238E27FC236}">
                            <a16:creationId xmlns:a16="http://schemas.microsoft.com/office/drawing/2014/main" id="{246BE8C4-84C8-4BA7-BC50-8ABB2E2AAEC2}"/>
                          </a:ext>
                        </a:extLst>
                      </p:cNvPr>
                      <p:cNvSpPr txBox="1">
                        <a:spLocks noRot="1" noChangeAspect="1" noMove="1" noResize="1" noEditPoints="1" noAdjustHandles="1" noChangeArrowheads="1" noChangeShapeType="1" noTextEdit="1"/>
                      </p:cNvSpPr>
                      <p:nvPr/>
                    </p:nvSpPr>
                    <p:spPr>
                      <a:xfrm>
                        <a:off x="-89153" y="2986024"/>
                        <a:ext cx="3949477" cy="400110"/>
                      </a:xfrm>
                      <a:prstGeom prst="rect">
                        <a:avLst/>
                      </a:prstGeom>
                      <a:blipFill>
                        <a:blip r:embed="rId5"/>
                        <a:stretch>
                          <a:fillRect b="-1667"/>
                        </a:stretch>
                      </a:blipFill>
                    </p:spPr>
                    <p:txBody>
                      <a:bodyPr/>
                      <a:lstStyle/>
                      <a:p>
                        <a:r>
                          <a:rPr lang="en-NZ">
                            <a:noFill/>
                          </a:rPr>
                          <a:t> </a:t>
                        </a:r>
                      </a:p>
                    </p:txBody>
                  </p:sp>
                </mc:Fallback>
              </mc:AlternateContent>
              <p:sp>
                <p:nvSpPr>
                  <p:cNvPr id="29" name="Arrow: Notched Right 28">
                    <a:extLst>
                      <a:ext uri="{FF2B5EF4-FFF2-40B4-BE49-F238E27FC236}">
                        <a16:creationId xmlns:a16="http://schemas.microsoft.com/office/drawing/2014/main" id="{90D48600-60D3-4A51-93B3-775876D23370}"/>
                      </a:ext>
                    </a:extLst>
                  </p:cNvPr>
                  <p:cNvSpPr/>
                  <p:nvPr/>
                </p:nvSpPr>
                <p:spPr>
                  <a:xfrm>
                    <a:off x="3886888" y="3391167"/>
                    <a:ext cx="351099" cy="788474"/>
                  </a:xfrm>
                  <a:prstGeom prst="notch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Z" dirty="0"/>
                  </a:p>
                </p:txBody>
              </p:sp>
              <p:sp>
                <p:nvSpPr>
                  <p:cNvPr id="30" name="Arrow: Notched Right 29">
                    <a:extLst>
                      <a:ext uri="{FF2B5EF4-FFF2-40B4-BE49-F238E27FC236}">
                        <a16:creationId xmlns:a16="http://schemas.microsoft.com/office/drawing/2014/main" id="{EFE588A2-6C91-4562-8C69-7FDBE69BF157}"/>
                      </a:ext>
                    </a:extLst>
                  </p:cNvPr>
                  <p:cNvSpPr/>
                  <p:nvPr/>
                </p:nvSpPr>
                <p:spPr>
                  <a:xfrm>
                    <a:off x="7894385" y="3386134"/>
                    <a:ext cx="397676" cy="788474"/>
                  </a:xfrm>
                  <a:prstGeom prst="notch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Z"/>
                  </a:p>
                </p:txBody>
              </p:sp>
            </p:grp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4F78771-6EF9-4620-BC28-ABBA89DD7DC0}"/>
                      </a:ext>
                    </a:extLst>
                  </p:cNvPr>
                  <p:cNvSpPr txBox="1"/>
                  <p:nvPr/>
                </p:nvSpPr>
                <p:spPr>
                  <a:xfrm>
                    <a:off x="8616282" y="2925332"/>
                    <a:ext cx="21121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𝑦</m:t>
                          </m:r>
                          <m:r>
                            <a:rPr lang="en-NZ" b="0" i="1" smtClean="0">
                              <a:latin typeface="Cambria Math" panose="02040503050406030204" pitchFamily="18" charset="0"/>
                            </a:rPr>
                            <m:t>=1 </m:t>
                          </m:r>
                          <m:r>
                            <a:rPr lang="en-NZ" b="0" i="1" smtClean="0">
                              <a:latin typeface="Cambria Math" panose="02040503050406030204" pitchFamily="18" charset="0"/>
                            </a:rPr>
                            <m:t>𝑤h𝑒𝑛</m:t>
                          </m:r>
                          <m:r>
                            <a:rPr lang="en-NZ" b="0" i="1" smtClean="0">
                              <a:latin typeface="Cambria Math" panose="02040503050406030204" pitchFamily="18" charset="0"/>
                            </a:rPr>
                            <m:t> </m:t>
                          </m:r>
                          <m:sSup>
                            <m:sSupPr>
                              <m:ctrlPr>
                                <a:rPr lang="en-NZ" b="0" i="1" smtClean="0">
                                  <a:latin typeface="Cambria Math" panose="02040503050406030204" pitchFamily="18" charset="0"/>
                                </a:rPr>
                              </m:ctrlPr>
                            </m:sSupPr>
                            <m:e>
                              <m:r>
                                <a:rPr lang="en-NZ" b="0" i="1" smtClean="0">
                                  <a:latin typeface="Cambria Math" panose="02040503050406030204" pitchFamily="18" charset="0"/>
                                  <a:ea typeface="Cambria Math" panose="02040503050406030204" pitchFamily="18" charset="0"/>
                                </a:rPr>
                                <m:t>𝜃</m:t>
                              </m:r>
                            </m:e>
                            <m:sup>
                              <m:r>
                                <a:rPr lang="en-NZ" b="0" i="1" smtClean="0">
                                  <a:latin typeface="Cambria Math" panose="02040503050406030204" pitchFamily="18" charset="0"/>
                                </a:rPr>
                                <m:t>𝑇</m:t>
                              </m:r>
                            </m:sup>
                          </m:sSup>
                          <m:r>
                            <a:rPr lang="en-NZ" b="0" i="1" smtClean="0">
                              <a:latin typeface="Cambria Math" panose="02040503050406030204" pitchFamily="18" charset="0"/>
                            </a:rPr>
                            <m:t>𝑋</m:t>
                          </m:r>
                          <m:r>
                            <a:rPr lang="en-NZ" b="0" i="1" smtClean="0">
                              <a:latin typeface="Cambria Math" panose="02040503050406030204" pitchFamily="18" charset="0"/>
                            </a:rPr>
                            <m:t>≥0</m:t>
                          </m:r>
                        </m:oMath>
                      </m:oMathPara>
                    </a14:m>
                    <a:endParaRPr lang="en-NZ" dirty="0"/>
                  </a:p>
                </p:txBody>
              </p:sp>
            </mc:Choice>
            <mc:Fallback xmlns="">
              <p:sp>
                <p:nvSpPr>
                  <p:cNvPr id="32" name="TextBox 31">
                    <a:extLst>
                      <a:ext uri="{FF2B5EF4-FFF2-40B4-BE49-F238E27FC236}">
                        <a16:creationId xmlns:a16="http://schemas.microsoft.com/office/drawing/2014/main" id="{84F78771-6EF9-4620-BC28-ABBA89DD7DC0}"/>
                      </a:ext>
                    </a:extLst>
                  </p:cNvPr>
                  <p:cNvSpPr txBox="1">
                    <a:spLocks noRot="1" noChangeAspect="1" noMove="1" noResize="1" noEditPoints="1" noAdjustHandles="1" noChangeArrowheads="1" noChangeShapeType="1" noTextEdit="1"/>
                  </p:cNvSpPr>
                  <p:nvPr/>
                </p:nvSpPr>
                <p:spPr>
                  <a:xfrm>
                    <a:off x="8616282" y="2925332"/>
                    <a:ext cx="2112117" cy="276999"/>
                  </a:xfrm>
                  <a:prstGeom prst="rect">
                    <a:avLst/>
                  </a:prstGeom>
                  <a:blipFill>
                    <a:blip r:embed="rId7"/>
                    <a:stretch>
                      <a:fillRect l="-2305" t="-4348" r="-2305" b="-23913"/>
                    </a:stretch>
                  </a:blipFill>
                </p:spPr>
                <p:txBody>
                  <a:bodyPr/>
                  <a:lstStyle/>
                  <a:p>
                    <a:r>
                      <a:rPr lang="en-NZ">
                        <a:noFill/>
                      </a:rPr>
                      <a:t> </a:t>
                    </a:r>
                  </a:p>
                </p:txBody>
              </p:sp>
            </mc:Fallback>
          </mc:AlternateContent>
        </p:grpSp>
      </p:grpSp>
      <p:grpSp>
        <p:nvGrpSpPr>
          <p:cNvPr id="45" name="Group 44">
            <a:extLst>
              <a:ext uri="{FF2B5EF4-FFF2-40B4-BE49-F238E27FC236}">
                <a16:creationId xmlns:a16="http://schemas.microsoft.com/office/drawing/2014/main" id="{EBA861FA-9E0A-4648-93C5-787A7B31FC52}"/>
              </a:ext>
            </a:extLst>
          </p:cNvPr>
          <p:cNvGrpSpPr/>
          <p:nvPr/>
        </p:nvGrpSpPr>
        <p:grpSpPr>
          <a:xfrm>
            <a:off x="6740397" y="4203878"/>
            <a:ext cx="2931943" cy="1975931"/>
            <a:chOff x="5269292" y="4291793"/>
            <a:chExt cx="2931943" cy="1975931"/>
          </a:xfrm>
        </p:grpSpPr>
        <p:pic>
          <p:nvPicPr>
            <p:cNvPr id="2050" name="Picture 2">
              <a:extLst>
                <a:ext uri="{FF2B5EF4-FFF2-40B4-BE49-F238E27FC236}">
                  <a16:creationId xmlns:a16="http://schemas.microsoft.com/office/drawing/2014/main" id="{6464AC33-225E-4DDB-B23D-6339AADA6F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9292" y="4574516"/>
              <a:ext cx="2539812" cy="16932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39D6B02-642C-450E-B335-04DCCCCD528B}"/>
                    </a:ext>
                  </a:extLst>
                </p:cNvPr>
                <p:cNvSpPr txBox="1"/>
                <p:nvPr/>
              </p:nvSpPr>
              <p:spPr>
                <a:xfrm>
                  <a:off x="7723062" y="5185948"/>
                  <a:ext cx="47817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NZ" sz="1600" b="0" i="1" smtClean="0">
                                <a:latin typeface="Cambria Math" panose="02040503050406030204" pitchFamily="18" charset="0"/>
                              </a:rPr>
                            </m:ctrlPr>
                          </m:sSupPr>
                          <m:e>
                            <m:r>
                              <a:rPr lang="en-NZ" sz="1600" b="0" i="1" smtClean="0">
                                <a:latin typeface="Cambria Math" panose="02040503050406030204" pitchFamily="18" charset="0"/>
                                <a:ea typeface="Cambria Math" panose="02040503050406030204" pitchFamily="18" charset="0"/>
                              </a:rPr>
                              <m:t>𝜃</m:t>
                            </m:r>
                          </m:e>
                          <m:sup>
                            <m:r>
                              <a:rPr lang="en-NZ" sz="1600" b="0" i="1" smtClean="0">
                                <a:latin typeface="Cambria Math" panose="02040503050406030204" pitchFamily="18" charset="0"/>
                              </a:rPr>
                              <m:t>𝑇</m:t>
                            </m:r>
                          </m:sup>
                        </m:sSup>
                        <m:r>
                          <a:rPr lang="en-NZ" sz="1600" b="0" i="1" smtClean="0">
                            <a:latin typeface="Cambria Math" panose="02040503050406030204" pitchFamily="18" charset="0"/>
                          </a:rPr>
                          <m:t>𝑋</m:t>
                        </m:r>
                      </m:oMath>
                    </m:oMathPara>
                  </a14:m>
                  <a:endParaRPr lang="en-NZ" sz="1600" dirty="0"/>
                </a:p>
              </p:txBody>
            </p:sp>
          </mc:Choice>
          <mc:Fallback xmlns="">
            <p:sp>
              <p:nvSpPr>
                <p:cNvPr id="37" name="TextBox 36">
                  <a:extLst>
                    <a:ext uri="{FF2B5EF4-FFF2-40B4-BE49-F238E27FC236}">
                      <a16:creationId xmlns:a16="http://schemas.microsoft.com/office/drawing/2014/main" id="{E39D6B02-642C-450E-B335-04DCCCCD528B}"/>
                    </a:ext>
                  </a:extLst>
                </p:cNvPr>
                <p:cNvSpPr txBox="1">
                  <a:spLocks noRot="1" noChangeAspect="1" noMove="1" noResize="1" noEditPoints="1" noAdjustHandles="1" noChangeArrowheads="1" noChangeShapeType="1" noTextEdit="1"/>
                </p:cNvSpPr>
                <p:nvPr/>
              </p:nvSpPr>
              <p:spPr>
                <a:xfrm>
                  <a:off x="7723062" y="5185948"/>
                  <a:ext cx="478173" cy="338554"/>
                </a:xfrm>
                <a:prstGeom prst="rect">
                  <a:avLst/>
                </a:prstGeom>
                <a:blipFill>
                  <a:blip r:embed="rId9"/>
                  <a:stretch>
                    <a:fillRect r="-886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6CECDFA-4E57-49EF-8D43-6BA7D118212B}"/>
                    </a:ext>
                  </a:extLst>
                </p:cNvPr>
                <p:cNvSpPr txBox="1"/>
                <p:nvPr/>
              </p:nvSpPr>
              <p:spPr>
                <a:xfrm>
                  <a:off x="5857031" y="4291793"/>
                  <a:ext cx="1364334" cy="3433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NZ" sz="1600" b="0" i="1" smtClean="0">
                                <a:latin typeface="Cambria Math" panose="02040503050406030204" pitchFamily="18" charset="0"/>
                              </a:rPr>
                            </m:ctrlPr>
                          </m:sSupPr>
                          <m:e>
                            <m:sSub>
                              <m:sSubPr>
                                <m:ctrlPr>
                                  <a:rPr lang="en-NZ" sz="1600" i="1">
                                    <a:latin typeface="Cambria Math" panose="02040503050406030204" pitchFamily="18" charset="0"/>
                                    <a:ea typeface="Cambria Math" panose="02040503050406030204" pitchFamily="18" charset="0"/>
                                  </a:rPr>
                                </m:ctrlPr>
                              </m:sSubPr>
                              <m:e>
                                <m:r>
                                  <a:rPr lang="en-NZ" sz="1600" i="1">
                                    <a:latin typeface="Cambria Math" panose="02040503050406030204" pitchFamily="18" charset="0"/>
                                    <a:ea typeface="Cambria Math" panose="02040503050406030204" pitchFamily="18" charset="0"/>
                                  </a:rPr>
                                  <m:t>h</m:t>
                                </m:r>
                              </m:e>
                              <m:sub>
                                <m:r>
                                  <a:rPr lang="en-NZ" sz="1600" i="1">
                                    <a:latin typeface="Cambria Math" panose="02040503050406030204" pitchFamily="18" charset="0"/>
                                    <a:ea typeface="Cambria Math" panose="02040503050406030204" pitchFamily="18" charset="0"/>
                                  </a:rPr>
                                  <m:t>𝜃</m:t>
                                </m:r>
                              </m:sub>
                            </m:sSub>
                            <m:r>
                              <a:rPr lang="en-NZ" sz="1600" b="1" i="1">
                                <a:latin typeface="Cambria Math" panose="02040503050406030204" pitchFamily="18" charset="0"/>
                                <a:ea typeface="Cambria Math" panose="02040503050406030204" pitchFamily="18" charset="0"/>
                              </a:rPr>
                              <m:t>(</m:t>
                            </m:r>
                            <m:r>
                              <a:rPr lang="en-NZ" sz="1600" b="1" i="1">
                                <a:latin typeface="Cambria Math" panose="02040503050406030204" pitchFamily="18" charset="0"/>
                                <a:ea typeface="Cambria Math" panose="02040503050406030204" pitchFamily="18" charset="0"/>
                              </a:rPr>
                              <m:t>𝒙</m:t>
                            </m:r>
                            <m:r>
                              <a:rPr lang="en-NZ" sz="1600" b="1" i="1">
                                <a:latin typeface="Cambria Math" panose="02040503050406030204" pitchFamily="18" charset="0"/>
                                <a:ea typeface="Cambria Math" panose="02040503050406030204" pitchFamily="18" charset="0"/>
                              </a:rPr>
                              <m:t>)</m:t>
                            </m:r>
                            <m:r>
                              <a:rPr lang="en-NZ" sz="1600" b="0" i="1" smtClean="0">
                                <a:latin typeface="Cambria Math" panose="02040503050406030204" pitchFamily="18" charset="0"/>
                                <a:ea typeface="Cambria Math" panose="02040503050406030204" pitchFamily="18" charset="0"/>
                              </a:rPr>
                              <m:t>= </m:t>
                            </m:r>
                            <m:r>
                              <a:rPr lang="en-NZ" sz="1600" b="0" i="1" smtClean="0">
                                <a:latin typeface="Cambria Math" panose="02040503050406030204" pitchFamily="18" charset="0"/>
                                <a:ea typeface="Cambria Math" panose="02040503050406030204" pitchFamily="18" charset="0"/>
                              </a:rPr>
                              <m:t>𝜎</m:t>
                            </m:r>
                            <m:r>
                              <a:rPr lang="en-NZ" sz="1600" b="0" i="1" smtClean="0">
                                <a:latin typeface="Cambria Math" panose="02040503050406030204" pitchFamily="18" charset="0"/>
                                <a:ea typeface="Cambria Math" panose="02040503050406030204" pitchFamily="18" charset="0"/>
                              </a:rPr>
                              <m:t>(</m:t>
                            </m:r>
                            <m:r>
                              <a:rPr lang="en-NZ" sz="1600" b="0" i="1" smtClean="0">
                                <a:latin typeface="Cambria Math" panose="02040503050406030204" pitchFamily="18" charset="0"/>
                                <a:ea typeface="Cambria Math" panose="02040503050406030204" pitchFamily="18" charset="0"/>
                              </a:rPr>
                              <m:t>𝜃</m:t>
                            </m:r>
                          </m:e>
                          <m:sup>
                            <m:r>
                              <a:rPr lang="en-NZ" sz="1600" b="0" i="1" smtClean="0">
                                <a:latin typeface="Cambria Math" panose="02040503050406030204" pitchFamily="18" charset="0"/>
                              </a:rPr>
                              <m:t>𝑇</m:t>
                            </m:r>
                          </m:sup>
                        </m:sSup>
                        <m:r>
                          <a:rPr lang="en-NZ" sz="1600" b="0" i="1" smtClean="0">
                            <a:latin typeface="Cambria Math" panose="02040503050406030204" pitchFamily="18" charset="0"/>
                          </a:rPr>
                          <m:t>𝑋</m:t>
                        </m:r>
                        <m:r>
                          <a:rPr lang="en-NZ" sz="1600" b="0" i="1" smtClean="0">
                            <a:latin typeface="Cambria Math" panose="02040503050406030204" pitchFamily="18" charset="0"/>
                          </a:rPr>
                          <m:t>)</m:t>
                        </m:r>
                      </m:oMath>
                    </m:oMathPara>
                  </a14:m>
                  <a:endParaRPr lang="en-NZ" sz="1600" dirty="0"/>
                </a:p>
              </p:txBody>
            </p:sp>
          </mc:Choice>
          <mc:Fallback xmlns="">
            <p:sp>
              <p:nvSpPr>
                <p:cNvPr id="38" name="TextBox 37">
                  <a:extLst>
                    <a:ext uri="{FF2B5EF4-FFF2-40B4-BE49-F238E27FC236}">
                      <a16:creationId xmlns:a16="http://schemas.microsoft.com/office/drawing/2014/main" id="{26CECDFA-4E57-49EF-8D43-6BA7D118212B}"/>
                    </a:ext>
                  </a:extLst>
                </p:cNvPr>
                <p:cNvSpPr txBox="1">
                  <a:spLocks noRot="1" noChangeAspect="1" noMove="1" noResize="1" noEditPoints="1" noAdjustHandles="1" noChangeArrowheads="1" noChangeShapeType="1" noTextEdit="1"/>
                </p:cNvSpPr>
                <p:nvPr/>
              </p:nvSpPr>
              <p:spPr>
                <a:xfrm>
                  <a:off x="5857031" y="4291793"/>
                  <a:ext cx="1364334" cy="343364"/>
                </a:xfrm>
                <a:prstGeom prst="rect">
                  <a:avLst/>
                </a:prstGeom>
                <a:blipFill>
                  <a:blip r:embed="rId10"/>
                  <a:stretch>
                    <a:fillRect r="-21875" b="-8929"/>
                  </a:stretch>
                </a:blipFill>
              </p:spPr>
              <p:txBody>
                <a:bodyPr/>
                <a:lstStyle/>
                <a:p>
                  <a:r>
                    <a:rPr lang="en-NZ">
                      <a:noFill/>
                    </a:rPr>
                    <a:t> </a:t>
                  </a:r>
                </a:p>
              </p:txBody>
            </p:sp>
          </mc:Fallback>
        </mc:AlternateContent>
        <p:cxnSp>
          <p:nvCxnSpPr>
            <p:cNvPr id="39" name="Straight Arrow Connector 38">
              <a:extLst>
                <a:ext uri="{FF2B5EF4-FFF2-40B4-BE49-F238E27FC236}">
                  <a16:creationId xmlns:a16="http://schemas.microsoft.com/office/drawing/2014/main" id="{0DCBE4B0-AC43-44DB-A135-E51D8FD2CC4A}"/>
                </a:ext>
              </a:extLst>
            </p:cNvPr>
            <p:cNvCxnSpPr>
              <a:cxnSpLocks/>
            </p:cNvCxnSpPr>
            <p:nvPr/>
          </p:nvCxnSpPr>
          <p:spPr>
            <a:xfrm flipV="1">
              <a:off x="6543055" y="4630347"/>
              <a:ext cx="0" cy="1401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42152D3-FDDE-4A1B-8CF3-61519DC3DE6A}"/>
                </a:ext>
              </a:extLst>
            </p:cNvPr>
            <p:cNvCxnSpPr>
              <a:cxnSpLocks/>
            </p:cNvCxnSpPr>
            <p:nvPr/>
          </p:nvCxnSpPr>
          <p:spPr>
            <a:xfrm>
              <a:off x="5453688" y="5355225"/>
              <a:ext cx="21467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04C0551-E9F5-4C63-8FA1-22E9086184E9}"/>
                  </a:ext>
                </a:extLst>
              </p:cNvPr>
              <p:cNvSpPr txBox="1"/>
              <p:nvPr/>
            </p:nvSpPr>
            <p:spPr>
              <a:xfrm>
                <a:off x="5364182" y="3137325"/>
                <a:ext cx="3144807" cy="923330"/>
              </a:xfrm>
              <a:prstGeom prst="rect">
                <a:avLst/>
              </a:prstGeom>
              <a:noFill/>
            </p:spPr>
            <p:txBody>
              <a:bodyPr wrap="square" rtlCol="0">
                <a:spAutoFit/>
              </a:bodyPr>
              <a:lstStyle/>
              <a:p>
                <a:pPr eaLnBrk="1" fontAlgn="auto" hangingPunct="1">
                  <a:spcBef>
                    <a:spcPts val="0"/>
                  </a:spcBef>
                  <a:spcAft>
                    <a:spcPts val="0"/>
                  </a:spcAft>
                </a:pPr>
                <a:r>
                  <a:rPr lang="en-US" dirty="0">
                    <a:solidFill>
                      <a:prstClr val="black"/>
                    </a:solidFill>
                    <a:latin typeface="Calibri"/>
                    <a:ea typeface="+mn-ea"/>
                  </a:rPr>
                  <a:t>If </a:t>
                </a:r>
                <a14:m>
                  <m:oMath xmlns:m="http://schemas.openxmlformats.org/officeDocument/2006/math">
                    <m:sSub>
                      <m:sSubPr>
                        <m:ctrlPr>
                          <a:rPr lang="en-NZ" b="0" i="1" smtClean="0">
                            <a:latin typeface="Cambria Math" panose="02040503050406030204" pitchFamily="18" charset="0"/>
                            <a:ea typeface="Cambria Math" panose="02040503050406030204" pitchFamily="18" charset="0"/>
                          </a:rPr>
                        </m:ctrlPr>
                      </m:sSubPr>
                      <m:e>
                        <m:r>
                          <a:rPr lang="en-NZ" b="0" i="1" smtClean="0">
                            <a:latin typeface="Cambria Math" panose="02040503050406030204" pitchFamily="18" charset="0"/>
                            <a:ea typeface="Cambria Math" panose="02040503050406030204" pitchFamily="18" charset="0"/>
                          </a:rPr>
                          <m:t>h</m:t>
                        </m:r>
                      </m:e>
                      <m:sub>
                        <m:r>
                          <a:rPr lang="en-NZ" b="0" i="1" smtClean="0">
                            <a:latin typeface="Cambria Math" panose="02040503050406030204" pitchFamily="18" charset="0"/>
                            <a:ea typeface="Cambria Math" panose="02040503050406030204" pitchFamily="18" charset="0"/>
                          </a:rPr>
                          <m:t>𝜃</m:t>
                        </m:r>
                      </m:sub>
                    </m:sSub>
                    <m:d>
                      <m:dPr>
                        <m:ctrlPr>
                          <a:rPr lang="en-NZ" b="1" i="1" smtClean="0">
                            <a:latin typeface="Cambria Math" panose="02040503050406030204" pitchFamily="18" charset="0"/>
                            <a:ea typeface="Cambria Math" panose="02040503050406030204" pitchFamily="18" charset="0"/>
                          </a:rPr>
                        </m:ctrlPr>
                      </m:dPr>
                      <m:e>
                        <m:r>
                          <a:rPr lang="en-NZ" b="1" i="1" smtClean="0">
                            <a:latin typeface="Cambria Math" panose="02040503050406030204" pitchFamily="18" charset="0"/>
                            <a:ea typeface="Cambria Math" panose="02040503050406030204" pitchFamily="18" charset="0"/>
                          </a:rPr>
                          <m:t>𝒙</m:t>
                        </m:r>
                      </m:e>
                    </m:d>
                    <m:r>
                      <a:rPr lang="en-NZ" b="1" i="1" smtClean="0">
                        <a:latin typeface="Cambria Math" panose="02040503050406030204" pitchFamily="18" charset="0"/>
                        <a:ea typeface="Cambria Math" panose="02040503050406030204" pitchFamily="18" charset="0"/>
                      </a:rPr>
                      <m:t>≥</m:t>
                    </m:r>
                    <m:r>
                      <a:rPr lang="en-NZ" b="1" i="1" smtClean="0">
                        <a:latin typeface="Cambria Math" panose="02040503050406030204" pitchFamily="18" charset="0"/>
                        <a:ea typeface="Cambria Math" panose="02040503050406030204" pitchFamily="18" charset="0"/>
                      </a:rPr>
                      <m:t>𝟎</m:t>
                    </m:r>
                    <m:r>
                      <a:rPr lang="en-NZ" b="1" i="1" smtClean="0">
                        <a:latin typeface="Cambria Math" panose="02040503050406030204" pitchFamily="18" charset="0"/>
                        <a:ea typeface="Cambria Math" panose="02040503050406030204" pitchFamily="18" charset="0"/>
                      </a:rPr>
                      <m:t>.</m:t>
                    </m:r>
                    <m:r>
                      <a:rPr lang="en-NZ" b="1" i="1" smtClean="0">
                        <a:latin typeface="Cambria Math" panose="02040503050406030204" pitchFamily="18" charset="0"/>
                        <a:ea typeface="Cambria Math" panose="02040503050406030204" pitchFamily="18" charset="0"/>
                      </a:rPr>
                      <m:t>𝟓</m:t>
                    </m:r>
                  </m:oMath>
                </a14:m>
                <a:r>
                  <a:rPr lang="en-US" dirty="0">
                    <a:solidFill>
                      <a:prstClr val="black"/>
                    </a:solidFill>
                    <a:latin typeface="Calibri"/>
                    <a:ea typeface="+mn-ea"/>
                  </a:rPr>
                  <a:t>   , then “</a:t>
                </a:r>
                <a:r>
                  <a:rPr lang="en-US" b="1" i="1" dirty="0">
                    <a:solidFill>
                      <a:prstClr val="black"/>
                    </a:solidFill>
                    <a:latin typeface="Calibri"/>
                    <a:ea typeface="+mn-ea"/>
                  </a:rPr>
                  <a:t>y = 1</a:t>
                </a:r>
                <a:r>
                  <a:rPr lang="en-US" dirty="0">
                    <a:solidFill>
                      <a:prstClr val="black"/>
                    </a:solidFill>
                    <a:latin typeface="Calibri"/>
                    <a:ea typeface="+mn-ea"/>
                  </a:rPr>
                  <a:t>”</a:t>
                </a:r>
              </a:p>
              <a:p>
                <a:pPr eaLnBrk="1" fontAlgn="auto" hangingPunct="1">
                  <a:spcBef>
                    <a:spcPts val="0"/>
                  </a:spcBef>
                  <a:spcAft>
                    <a:spcPts val="0"/>
                  </a:spcAft>
                </a:pPr>
                <a:endParaRPr lang="en-US" dirty="0">
                  <a:solidFill>
                    <a:prstClr val="black"/>
                  </a:solidFill>
                  <a:latin typeface="Calibri"/>
                  <a:ea typeface="+mn-ea"/>
                </a:endParaRPr>
              </a:p>
              <a:p>
                <a:r>
                  <a:rPr lang="en-US" dirty="0">
                    <a:solidFill>
                      <a:prstClr val="black"/>
                    </a:solidFill>
                    <a:latin typeface="Calibri"/>
                    <a:ea typeface="+mn-ea"/>
                  </a:rPr>
                  <a:t>If </a:t>
                </a:r>
                <a14:m>
                  <m:oMath xmlns:m="http://schemas.openxmlformats.org/officeDocument/2006/math">
                    <m:sSub>
                      <m:sSubPr>
                        <m:ctrlPr>
                          <a:rPr lang="en-NZ" b="0" i="1" smtClean="0">
                            <a:latin typeface="Cambria Math" panose="02040503050406030204" pitchFamily="18" charset="0"/>
                            <a:ea typeface="Cambria Math" panose="02040503050406030204" pitchFamily="18" charset="0"/>
                          </a:rPr>
                        </m:ctrlPr>
                      </m:sSubPr>
                      <m:e>
                        <m:r>
                          <a:rPr lang="en-NZ" b="0" i="1" smtClean="0">
                            <a:latin typeface="Cambria Math" panose="02040503050406030204" pitchFamily="18" charset="0"/>
                            <a:ea typeface="Cambria Math" panose="02040503050406030204" pitchFamily="18" charset="0"/>
                          </a:rPr>
                          <m:t>h</m:t>
                        </m:r>
                      </m:e>
                      <m:sub>
                        <m:r>
                          <a:rPr lang="en-NZ" b="0" i="1" smtClean="0">
                            <a:latin typeface="Cambria Math" panose="02040503050406030204" pitchFamily="18" charset="0"/>
                            <a:ea typeface="Cambria Math" panose="02040503050406030204" pitchFamily="18" charset="0"/>
                          </a:rPr>
                          <m:t>𝜃</m:t>
                        </m:r>
                      </m:sub>
                    </m:sSub>
                    <m:d>
                      <m:dPr>
                        <m:ctrlPr>
                          <a:rPr lang="en-NZ" b="1" i="1" smtClean="0">
                            <a:latin typeface="Cambria Math" panose="02040503050406030204" pitchFamily="18" charset="0"/>
                            <a:ea typeface="Cambria Math" panose="02040503050406030204" pitchFamily="18" charset="0"/>
                          </a:rPr>
                        </m:ctrlPr>
                      </m:dPr>
                      <m:e>
                        <m:r>
                          <a:rPr lang="en-NZ" b="1" i="1" smtClean="0">
                            <a:latin typeface="Cambria Math" panose="02040503050406030204" pitchFamily="18" charset="0"/>
                            <a:ea typeface="Cambria Math" panose="02040503050406030204" pitchFamily="18" charset="0"/>
                          </a:rPr>
                          <m:t>𝒙</m:t>
                        </m:r>
                      </m:e>
                    </m:d>
                    <m:r>
                      <a:rPr lang="en-NZ" b="1" i="1" smtClean="0">
                        <a:latin typeface="Cambria Math" panose="02040503050406030204" pitchFamily="18" charset="0"/>
                        <a:ea typeface="Cambria Math" panose="02040503050406030204" pitchFamily="18" charset="0"/>
                      </a:rPr>
                      <m:t>&lt;</m:t>
                    </m:r>
                    <m:r>
                      <a:rPr lang="en-NZ" b="1" i="1" smtClean="0">
                        <a:latin typeface="Cambria Math" panose="02040503050406030204" pitchFamily="18" charset="0"/>
                        <a:ea typeface="Cambria Math" panose="02040503050406030204" pitchFamily="18" charset="0"/>
                      </a:rPr>
                      <m:t>𝟎</m:t>
                    </m:r>
                    <m:r>
                      <a:rPr lang="en-NZ" b="1" i="1" smtClean="0">
                        <a:latin typeface="Cambria Math" panose="02040503050406030204" pitchFamily="18" charset="0"/>
                        <a:ea typeface="Cambria Math" panose="02040503050406030204" pitchFamily="18" charset="0"/>
                      </a:rPr>
                      <m:t>.</m:t>
                    </m:r>
                    <m:r>
                      <a:rPr lang="en-NZ" b="1" i="1" smtClean="0">
                        <a:latin typeface="Cambria Math" panose="02040503050406030204" pitchFamily="18" charset="0"/>
                        <a:ea typeface="Cambria Math" panose="02040503050406030204" pitchFamily="18" charset="0"/>
                      </a:rPr>
                      <m:t>𝟓</m:t>
                    </m:r>
                  </m:oMath>
                </a14:m>
                <a:r>
                  <a:rPr lang="en-US" dirty="0">
                    <a:solidFill>
                      <a:prstClr val="black"/>
                    </a:solidFill>
                    <a:latin typeface="Calibri"/>
                    <a:ea typeface="+mn-ea"/>
                  </a:rPr>
                  <a:t> , then “</a:t>
                </a:r>
                <a:r>
                  <a:rPr lang="en-US" b="1" i="1" dirty="0">
                    <a:solidFill>
                      <a:prstClr val="black"/>
                    </a:solidFill>
                    <a:latin typeface="Calibri"/>
                    <a:ea typeface="+mn-ea"/>
                  </a:rPr>
                  <a:t>y = 0</a:t>
                </a:r>
                <a:r>
                  <a:rPr lang="en-US" dirty="0">
                    <a:solidFill>
                      <a:prstClr val="black"/>
                    </a:solidFill>
                    <a:latin typeface="Calibri"/>
                    <a:ea typeface="+mn-ea"/>
                  </a:rPr>
                  <a:t>”</a:t>
                </a:r>
              </a:p>
            </p:txBody>
          </p:sp>
        </mc:Choice>
        <mc:Fallback xmlns="">
          <p:sp>
            <p:nvSpPr>
              <p:cNvPr id="34" name="TextBox 33">
                <a:extLst>
                  <a:ext uri="{FF2B5EF4-FFF2-40B4-BE49-F238E27FC236}">
                    <a16:creationId xmlns:a16="http://schemas.microsoft.com/office/drawing/2014/main" id="{D04C0551-E9F5-4C63-8FA1-22E9086184E9}"/>
                  </a:ext>
                </a:extLst>
              </p:cNvPr>
              <p:cNvSpPr txBox="1">
                <a:spLocks noRot="1" noChangeAspect="1" noMove="1" noResize="1" noEditPoints="1" noAdjustHandles="1" noChangeArrowheads="1" noChangeShapeType="1" noTextEdit="1"/>
              </p:cNvSpPr>
              <p:nvPr/>
            </p:nvSpPr>
            <p:spPr>
              <a:xfrm>
                <a:off x="5364182" y="3137325"/>
                <a:ext cx="3144807" cy="923330"/>
              </a:xfrm>
              <a:prstGeom prst="rect">
                <a:avLst/>
              </a:prstGeom>
              <a:blipFill>
                <a:blip r:embed="rId11"/>
                <a:stretch>
                  <a:fillRect l="-1744" t="-3974" b="-9934"/>
                </a:stretch>
              </a:blipFill>
            </p:spPr>
            <p:txBody>
              <a:bodyPr/>
              <a:lstStyle/>
              <a:p>
                <a:r>
                  <a:rPr lang="en-NZ">
                    <a:noFill/>
                  </a:rPr>
                  <a:t> </a:t>
                </a:r>
              </a:p>
            </p:txBody>
          </p:sp>
        </mc:Fallback>
      </mc:AlternateContent>
    </p:spTree>
    <p:extLst>
      <p:ext uri="{BB962C8B-B14F-4D97-AF65-F5344CB8AC3E}">
        <p14:creationId xmlns:p14="http://schemas.microsoft.com/office/powerpoint/2010/main" val="3451034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NZ" dirty="0"/>
              <a:t>Logistic Regression</a:t>
            </a:r>
            <a:br>
              <a:rPr lang="en-NZ" dirty="0"/>
            </a:br>
            <a:r>
              <a:rPr lang="en-NZ" dirty="0"/>
              <a:t>What Are Decision Boundaries?</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17</a:t>
            </a:fld>
            <a:endParaRPr lang="en-NZ"/>
          </a:p>
        </p:txBody>
      </p:sp>
      <p:sp>
        <p:nvSpPr>
          <p:cNvPr id="4" name="TextBox 3">
            <a:extLst>
              <a:ext uri="{FF2B5EF4-FFF2-40B4-BE49-F238E27FC236}">
                <a16:creationId xmlns:a16="http://schemas.microsoft.com/office/drawing/2014/main" id="{2F79E8A5-C058-1A31-0005-374F59278E91}"/>
              </a:ext>
            </a:extLst>
          </p:cNvPr>
          <p:cNvSpPr txBox="1"/>
          <p:nvPr/>
        </p:nvSpPr>
        <p:spPr>
          <a:xfrm>
            <a:off x="1031844" y="1772166"/>
            <a:ext cx="10369581" cy="2308324"/>
          </a:xfrm>
          <a:prstGeom prst="rect">
            <a:avLst/>
          </a:prstGeom>
          <a:noFill/>
        </p:spPr>
        <p:txBody>
          <a:bodyPr wrap="square">
            <a:spAutoFit/>
          </a:bodyPr>
          <a:lstStyle/>
          <a:p>
            <a:pPr marL="285750" indent="-285750">
              <a:buFont typeface="Arial" panose="020B0604020202020204" pitchFamily="34" charset="0"/>
              <a:buChar char="•"/>
            </a:pPr>
            <a:r>
              <a:rPr lang="en-NZ" b="1" dirty="0"/>
              <a:t>Definition</a:t>
            </a:r>
            <a:r>
              <a:rPr lang="en-NZ" dirty="0"/>
              <a:t>: A hypersurface that separates different classes in a classification problem.</a:t>
            </a:r>
          </a:p>
          <a:p>
            <a:pPr marL="285750" indent="-285750">
              <a:buFont typeface="Arial" panose="020B0604020202020204" pitchFamily="34" charset="0"/>
              <a:buChar char="•"/>
            </a:pPr>
            <a:endParaRPr lang="en-NZ" dirty="0"/>
          </a:p>
          <a:p>
            <a:pPr marL="285750" indent="-285750">
              <a:buFont typeface="Arial" panose="020B0604020202020204" pitchFamily="34" charset="0"/>
              <a:buChar char="•"/>
            </a:pPr>
            <a:r>
              <a:rPr lang="en-NZ" b="1" dirty="0"/>
              <a:t>Types</a:t>
            </a:r>
            <a:r>
              <a:rPr lang="en-NZ" dirty="0"/>
              <a:t>:</a:t>
            </a:r>
          </a:p>
          <a:p>
            <a:pPr marL="742950" lvl="1" indent="-285750">
              <a:buFont typeface="Arial" panose="020B0604020202020204" pitchFamily="34" charset="0"/>
              <a:buChar char="•"/>
            </a:pPr>
            <a:r>
              <a:rPr lang="en-NZ" dirty="0"/>
              <a:t>Linear: Straight lines, planes, or hyperplanes (e.g., Logistic Regression, Linear SVM)</a:t>
            </a:r>
          </a:p>
          <a:p>
            <a:pPr marL="742950" lvl="1" indent="-285750">
              <a:buFont typeface="Arial" panose="020B0604020202020204" pitchFamily="34" charset="0"/>
              <a:buChar char="•"/>
            </a:pPr>
            <a:r>
              <a:rPr lang="en-NZ" dirty="0"/>
              <a:t>Non-Linear: Curved surfaces (e.g., Decision Trees, Kernel SVM)</a:t>
            </a:r>
          </a:p>
          <a:p>
            <a:pPr marL="742950" lvl="1" indent="-285750">
              <a:buFont typeface="Arial" panose="020B0604020202020204" pitchFamily="34" charset="0"/>
              <a:buChar char="•"/>
            </a:pPr>
            <a:endParaRPr lang="en-NZ" dirty="0"/>
          </a:p>
          <a:p>
            <a:pPr marL="285750" indent="-285750">
              <a:buFont typeface="Arial" panose="020B0604020202020204" pitchFamily="34" charset="0"/>
              <a:buChar char="•"/>
            </a:pPr>
            <a:endParaRPr lang="en-NZ" dirty="0"/>
          </a:p>
          <a:p>
            <a:pPr marL="285750" indent="-285750">
              <a:buFont typeface="Arial" panose="020B0604020202020204" pitchFamily="34" charset="0"/>
              <a:buChar char="•"/>
            </a:pPr>
            <a:endParaRPr lang="en-NZ" dirty="0"/>
          </a:p>
        </p:txBody>
      </p:sp>
      <p:pic>
        <p:nvPicPr>
          <p:cNvPr id="1026" name="Picture 2" descr="Logistic Regression and Decision Boundary | by Anuradha Wickramarachchi |  Towards Data Science">
            <a:extLst>
              <a:ext uri="{FF2B5EF4-FFF2-40B4-BE49-F238E27FC236}">
                <a16:creationId xmlns:a16="http://schemas.microsoft.com/office/drawing/2014/main" id="{9826AB40-2A25-01EF-BE4E-E65C870D2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7676" y="3429000"/>
            <a:ext cx="4853789" cy="28051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9E5887D-854C-6575-A707-92720E601834}"/>
              </a:ext>
            </a:extLst>
          </p:cNvPr>
          <p:cNvSpPr txBox="1"/>
          <p:nvPr/>
        </p:nvSpPr>
        <p:spPr>
          <a:xfrm>
            <a:off x="1031844" y="3599536"/>
            <a:ext cx="5887702" cy="2585323"/>
          </a:xfrm>
          <a:prstGeom prst="rect">
            <a:avLst/>
          </a:prstGeom>
          <a:noFill/>
        </p:spPr>
        <p:txBody>
          <a:bodyPr wrap="square">
            <a:spAutoFit/>
          </a:bodyPr>
          <a:lstStyle/>
          <a:p>
            <a:pPr marL="285750" indent="-285750">
              <a:buFont typeface="Arial" panose="020B0604020202020204" pitchFamily="34" charset="0"/>
              <a:buChar char="•"/>
            </a:pPr>
            <a:r>
              <a:rPr lang="en-NZ" b="1" dirty="0"/>
              <a:t>Importance</a:t>
            </a:r>
            <a:r>
              <a:rPr lang="en-NZ" dirty="0"/>
              <a:t>: Help us understand how a machine learning algorithm categorizes data points and assess its complexity.</a:t>
            </a:r>
          </a:p>
          <a:p>
            <a:pPr marL="285750" indent="-285750">
              <a:buFont typeface="Arial" panose="020B0604020202020204" pitchFamily="34" charset="0"/>
              <a:buChar char="•"/>
            </a:pPr>
            <a:endParaRPr lang="en-NZ" b="1" dirty="0"/>
          </a:p>
          <a:p>
            <a:pPr marL="285750" indent="-285750">
              <a:buFont typeface="Arial" panose="020B0604020202020204" pitchFamily="34" charset="0"/>
              <a:buChar char="•"/>
            </a:pPr>
            <a:r>
              <a:rPr lang="en-NZ" b="1" dirty="0"/>
              <a:t>Limitations</a:t>
            </a:r>
          </a:p>
          <a:p>
            <a:pPr marL="742950" lvl="1" indent="-285750">
              <a:buFont typeface="Arial" panose="020B0604020202020204" pitchFamily="34" charset="0"/>
              <a:buChar char="•"/>
            </a:pPr>
            <a:r>
              <a:rPr lang="en-NZ" b="1" dirty="0"/>
              <a:t>Visualization</a:t>
            </a:r>
            <a:r>
              <a:rPr lang="en-NZ" dirty="0"/>
              <a:t>: Useful but often limited to lower dimensions for clarity.</a:t>
            </a:r>
          </a:p>
          <a:p>
            <a:pPr marL="742950" lvl="1" indent="-285750">
              <a:buFont typeface="Arial" panose="020B0604020202020204" pitchFamily="34" charset="0"/>
              <a:buChar char="•"/>
            </a:pPr>
            <a:r>
              <a:rPr lang="en-NZ" b="1" dirty="0"/>
              <a:t>Limitations</a:t>
            </a:r>
            <a:r>
              <a:rPr lang="en-NZ" dirty="0"/>
              <a:t>: Hard to visualize in high dimensions and may not capture all details of the model.</a:t>
            </a:r>
          </a:p>
        </p:txBody>
      </p:sp>
    </p:spTree>
    <p:extLst>
      <p:ext uri="{BB962C8B-B14F-4D97-AF65-F5344CB8AC3E}">
        <p14:creationId xmlns:p14="http://schemas.microsoft.com/office/powerpoint/2010/main" val="276528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Logistic Regression</a:t>
            </a:r>
            <a:br>
              <a:rPr lang="en-NZ" dirty="0"/>
            </a:br>
            <a:r>
              <a:rPr lang="en-NZ" dirty="0"/>
              <a:t>Decision Boundaries Example</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18</a:t>
            </a:fld>
            <a:endParaRPr lang="en-NZ"/>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10058400" cy="296529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Assume we have </a:t>
                </a:r>
                <a14:m>
                  <m:oMath xmlns:m="http://schemas.openxmlformats.org/officeDocument/2006/math">
                    <m:sSub>
                      <m:sSubPr>
                        <m:ctrlPr>
                          <a:rPr lang="en-NZ" b="1" i="1" smtClean="0">
                            <a:solidFill>
                              <a:srgbClr val="FF0000"/>
                            </a:solidFill>
                            <a:latin typeface="Cambria Math" panose="02040503050406030204" pitchFamily="18" charset="0"/>
                          </a:rPr>
                        </m:ctrlPr>
                      </m:sSubPr>
                      <m:e>
                        <m:sSub>
                          <m:sSubPr>
                            <m:ctrlPr>
                              <a:rPr lang="en-NZ" b="1" i="1">
                                <a:solidFill>
                                  <a:srgbClr val="FF0000"/>
                                </a:solidFill>
                                <a:latin typeface="Cambria Math" panose="02040503050406030204" pitchFamily="18" charset="0"/>
                              </a:rPr>
                            </m:ctrlPr>
                          </m:sSubPr>
                          <m:e>
                            <m:r>
                              <a:rPr lang="en-NZ" b="1" i="1" smtClean="0">
                                <a:solidFill>
                                  <a:srgbClr val="FF0000"/>
                                </a:solidFill>
                                <a:latin typeface="Cambria Math" panose="02040503050406030204" pitchFamily="18" charset="0"/>
                                <a:ea typeface="Cambria Math" panose="02040503050406030204" pitchFamily="18" charset="0"/>
                              </a:rPr>
                              <m:t>𝒉</m:t>
                            </m:r>
                          </m:e>
                          <m:sub>
                            <m:r>
                              <a:rPr lang="en-NZ" b="1" i="1" smtClean="0">
                                <a:solidFill>
                                  <a:srgbClr val="FF0000"/>
                                </a:solidFill>
                                <a:latin typeface="Cambria Math" panose="02040503050406030204" pitchFamily="18" charset="0"/>
                                <a:ea typeface="Cambria Math" panose="02040503050406030204" pitchFamily="18" charset="0"/>
                              </a:rPr>
                              <m:t>𝜽</m:t>
                            </m:r>
                            <m:r>
                              <a:rPr lang="en-NZ" b="1" i="1">
                                <a:solidFill>
                                  <a:srgbClr val="FF0000"/>
                                </a:solidFill>
                                <a:latin typeface="Cambria Math" panose="02040503050406030204" pitchFamily="18" charset="0"/>
                              </a:rPr>
                              <m:t> </m:t>
                            </m:r>
                          </m:sub>
                        </m:sSub>
                        <m:d>
                          <m:dPr>
                            <m:ctrlPr>
                              <a:rPr lang="en-NZ" b="1" i="1" smtClean="0">
                                <a:solidFill>
                                  <a:srgbClr val="FF0000"/>
                                </a:solidFill>
                                <a:latin typeface="Cambria Math" panose="02040503050406030204" pitchFamily="18" charset="0"/>
                              </a:rPr>
                            </m:ctrlPr>
                          </m:dPr>
                          <m:e>
                            <m:r>
                              <a:rPr lang="en-NZ" b="1" i="1" smtClean="0">
                                <a:solidFill>
                                  <a:srgbClr val="FF0000"/>
                                </a:solidFill>
                                <a:latin typeface="Cambria Math" panose="02040503050406030204" pitchFamily="18" charset="0"/>
                              </a:rPr>
                              <m:t>𝒙</m:t>
                            </m:r>
                          </m:e>
                        </m:d>
                        <m:r>
                          <a:rPr lang="en-NZ" b="1" i="1" smtClean="0">
                            <a:solidFill>
                              <a:srgbClr val="FF0000"/>
                            </a:solidFill>
                            <a:latin typeface="Cambria Math" panose="02040503050406030204" pitchFamily="18" charset="0"/>
                          </a:rPr>
                          <m:t>=</m:t>
                        </m:r>
                        <m:r>
                          <a:rPr lang="en-NZ" b="1" i="1" smtClean="0">
                            <a:solidFill>
                              <a:srgbClr val="FF0000"/>
                            </a:solidFill>
                            <a:latin typeface="Cambria Math" panose="02040503050406030204" pitchFamily="18" charset="0"/>
                            <a:ea typeface="Cambria Math" panose="02040503050406030204" pitchFamily="18" charset="0"/>
                          </a:rPr>
                          <m:t>𝝈</m:t>
                        </m:r>
                        <m:r>
                          <a:rPr lang="en-NZ" b="1" i="1" smtClean="0">
                            <a:solidFill>
                              <a:srgbClr val="FF0000"/>
                            </a:solidFill>
                            <a:latin typeface="Cambria Math" panose="02040503050406030204" pitchFamily="18" charset="0"/>
                          </a:rPr>
                          <m:t>(</m:t>
                        </m:r>
                        <m:r>
                          <a:rPr lang="en-NZ" b="1" i="1">
                            <a:solidFill>
                              <a:srgbClr val="FF0000"/>
                            </a:solidFill>
                            <a:latin typeface="Cambria Math" panose="02040503050406030204" pitchFamily="18" charset="0"/>
                            <a:ea typeface="Cambria Math" panose="02040503050406030204" pitchFamily="18" charset="0"/>
                          </a:rPr>
                          <m:t>𝜽</m:t>
                        </m:r>
                      </m:e>
                      <m:sub>
                        <m:r>
                          <a:rPr lang="en-NZ" b="1" i="1">
                            <a:solidFill>
                              <a:srgbClr val="FF0000"/>
                            </a:solidFill>
                            <a:latin typeface="Cambria Math" panose="02040503050406030204" pitchFamily="18" charset="0"/>
                          </a:rPr>
                          <m:t>𝟎</m:t>
                        </m:r>
                        <m:r>
                          <a:rPr lang="en-NZ" b="1" i="1">
                            <a:solidFill>
                              <a:srgbClr val="FF0000"/>
                            </a:solidFill>
                            <a:latin typeface="Cambria Math" panose="02040503050406030204" pitchFamily="18" charset="0"/>
                          </a:rPr>
                          <m:t> </m:t>
                        </m:r>
                      </m:sub>
                    </m:sSub>
                    <m:r>
                      <a:rPr lang="en-NZ" b="1" i="1">
                        <a:solidFill>
                          <a:srgbClr val="FF0000"/>
                        </a:solidFill>
                        <a:latin typeface="Cambria Math" panose="02040503050406030204" pitchFamily="18" charset="0"/>
                      </a:rPr>
                      <m:t>+ </m:t>
                    </m:r>
                    <m:sSub>
                      <m:sSubPr>
                        <m:ctrlPr>
                          <a:rPr lang="en-NZ" b="1" i="1">
                            <a:solidFill>
                              <a:srgbClr val="FF0000"/>
                            </a:solidFill>
                            <a:latin typeface="Cambria Math" panose="02040503050406030204" pitchFamily="18" charset="0"/>
                          </a:rPr>
                        </m:ctrlPr>
                      </m:sSubPr>
                      <m:e>
                        <m:r>
                          <a:rPr lang="en-NZ" b="1" i="1">
                            <a:solidFill>
                              <a:srgbClr val="FF0000"/>
                            </a:solidFill>
                            <a:latin typeface="Cambria Math" panose="02040503050406030204" pitchFamily="18" charset="0"/>
                            <a:ea typeface="Cambria Math" panose="02040503050406030204" pitchFamily="18" charset="0"/>
                          </a:rPr>
                          <m:t>𝜽</m:t>
                        </m:r>
                      </m:e>
                      <m:sub>
                        <m:r>
                          <a:rPr lang="en-NZ" b="1" i="1">
                            <a:solidFill>
                              <a:srgbClr val="FF0000"/>
                            </a:solidFill>
                            <a:latin typeface="Cambria Math" panose="02040503050406030204" pitchFamily="18" charset="0"/>
                          </a:rPr>
                          <m:t>𝟏</m:t>
                        </m:r>
                        <m:r>
                          <a:rPr lang="en-NZ" b="1" i="1">
                            <a:solidFill>
                              <a:srgbClr val="FF0000"/>
                            </a:solidFill>
                            <a:latin typeface="Cambria Math" panose="02040503050406030204" pitchFamily="18" charset="0"/>
                          </a:rPr>
                          <m:t> </m:t>
                        </m:r>
                      </m:sub>
                    </m:sSub>
                    <m:sSub>
                      <m:sSubPr>
                        <m:ctrlPr>
                          <a:rPr lang="en-NZ" b="1" i="1">
                            <a:solidFill>
                              <a:srgbClr val="FF0000"/>
                            </a:solidFill>
                            <a:latin typeface="Cambria Math" panose="02040503050406030204" pitchFamily="18" charset="0"/>
                          </a:rPr>
                        </m:ctrlPr>
                      </m:sSubPr>
                      <m:e>
                        <m:r>
                          <a:rPr lang="en-NZ" b="1" i="1">
                            <a:solidFill>
                              <a:srgbClr val="FF0000"/>
                            </a:solidFill>
                            <a:latin typeface="Cambria Math" panose="02040503050406030204" pitchFamily="18" charset="0"/>
                          </a:rPr>
                          <m:t>𝑿</m:t>
                        </m:r>
                      </m:e>
                      <m:sub>
                        <m:r>
                          <a:rPr lang="en-NZ" b="1" i="1">
                            <a:solidFill>
                              <a:srgbClr val="FF0000"/>
                            </a:solidFill>
                            <a:latin typeface="Cambria Math" panose="02040503050406030204" pitchFamily="18" charset="0"/>
                          </a:rPr>
                          <m:t>𝟏</m:t>
                        </m:r>
                      </m:sub>
                    </m:sSub>
                    <m:r>
                      <a:rPr lang="en-NZ" b="1" i="1">
                        <a:solidFill>
                          <a:srgbClr val="FF0000"/>
                        </a:solidFill>
                        <a:latin typeface="Cambria Math" panose="02040503050406030204" pitchFamily="18" charset="0"/>
                      </a:rPr>
                      <m:t>+</m:t>
                    </m:r>
                    <m:sSub>
                      <m:sSubPr>
                        <m:ctrlPr>
                          <a:rPr lang="en-NZ" b="1" i="1">
                            <a:solidFill>
                              <a:srgbClr val="FF0000"/>
                            </a:solidFill>
                            <a:latin typeface="Cambria Math" panose="02040503050406030204" pitchFamily="18" charset="0"/>
                          </a:rPr>
                        </m:ctrlPr>
                      </m:sSubPr>
                      <m:e>
                        <m:r>
                          <a:rPr lang="en-NZ" b="1" i="1">
                            <a:solidFill>
                              <a:srgbClr val="FF0000"/>
                            </a:solidFill>
                            <a:latin typeface="Cambria Math" panose="02040503050406030204" pitchFamily="18" charset="0"/>
                            <a:ea typeface="Cambria Math" panose="02040503050406030204" pitchFamily="18" charset="0"/>
                          </a:rPr>
                          <m:t>𝜽</m:t>
                        </m:r>
                      </m:e>
                      <m:sub>
                        <m:r>
                          <a:rPr lang="en-NZ" b="1" i="1" smtClean="0">
                            <a:solidFill>
                              <a:srgbClr val="FF0000"/>
                            </a:solidFill>
                            <a:latin typeface="Cambria Math" panose="02040503050406030204" pitchFamily="18" charset="0"/>
                            <a:ea typeface="Cambria Math" panose="02040503050406030204" pitchFamily="18" charset="0"/>
                          </a:rPr>
                          <m:t>𝟐</m:t>
                        </m:r>
                        <m:r>
                          <a:rPr lang="en-NZ" b="1" i="1">
                            <a:solidFill>
                              <a:srgbClr val="FF0000"/>
                            </a:solidFill>
                            <a:latin typeface="Cambria Math" panose="02040503050406030204" pitchFamily="18" charset="0"/>
                          </a:rPr>
                          <m:t> </m:t>
                        </m:r>
                      </m:sub>
                    </m:sSub>
                    <m:sSub>
                      <m:sSubPr>
                        <m:ctrlPr>
                          <a:rPr lang="en-NZ" b="1" i="1" smtClean="0">
                            <a:solidFill>
                              <a:srgbClr val="FF0000"/>
                            </a:solidFill>
                            <a:latin typeface="Cambria Math" panose="02040503050406030204" pitchFamily="18" charset="0"/>
                          </a:rPr>
                        </m:ctrlPr>
                      </m:sSubPr>
                      <m:e>
                        <m:r>
                          <a:rPr lang="en-NZ" b="1" i="1">
                            <a:solidFill>
                              <a:srgbClr val="FF0000"/>
                            </a:solidFill>
                            <a:latin typeface="Cambria Math" panose="02040503050406030204" pitchFamily="18" charset="0"/>
                          </a:rPr>
                          <m:t>𝑿</m:t>
                        </m:r>
                      </m:e>
                      <m:sub>
                        <m:r>
                          <a:rPr lang="en-NZ" b="1" i="1" smtClean="0">
                            <a:solidFill>
                              <a:srgbClr val="FF0000"/>
                            </a:solidFill>
                            <a:latin typeface="Cambria Math" panose="02040503050406030204" pitchFamily="18" charset="0"/>
                          </a:rPr>
                          <m:t>𝟐</m:t>
                        </m:r>
                      </m:sub>
                    </m:sSub>
                    <m:r>
                      <a:rPr lang="en-NZ" b="1" i="1" smtClean="0">
                        <a:solidFill>
                          <a:srgbClr val="FF0000"/>
                        </a:solidFill>
                        <a:latin typeface="Cambria Math" panose="02040503050406030204" pitchFamily="18" charset="0"/>
                      </a:rPr>
                      <m:t>)</m:t>
                    </m:r>
                  </m:oMath>
                </a14:m>
                <a:r>
                  <a:rPr lang="en-GB" dirty="0">
                    <a:solidFill>
                      <a:srgbClr val="FF0000"/>
                    </a:solidFill>
                  </a:rPr>
                  <a:t> </a:t>
                </a:r>
                <a:r>
                  <a:rPr lang="en-GB" dirty="0"/>
                  <a:t>and for example </a:t>
                </a:r>
                <a14:m>
                  <m:oMath xmlns:m="http://schemas.openxmlformats.org/officeDocument/2006/math">
                    <m:sSub>
                      <m:sSubPr>
                        <m:ctrlPr>
                          <a:rPr lang="en-GB" b="1" i="1" smtClean="0">
                            <a:solidFill>
                              <a:srgbClr val="FF0000"/>
                            </a:solidFill>
                            <a:latin typeface="Cambria Math" panose="02040503050406030204" pitchFamily="18" charset="0"/>
                          </a:rPr>
                        </m:ctrlPr>
                      </m:sSubPr>
                      <m:e>
                        <m:r>
                          <a:rPr lang="en-GB" b="1" i="1" smtClean="0">
                            <a:solidFill>
                              <a:srgbClr val="FF0000"/>
                            </a:solidFill>
                            <a:latin typeface="Cambria Math" panose="02040503050406030204" pitchFamily="18" charset="0"/>
                            <a:ea typeface="Cambria Math" panose="02040503050406030204" pitchFamily="18" charset="0"/>
                          </a:rPr>
                          <m:t>𝜽</m:t>
                        </m:r>
                      </m:e>
                      <m:sub>
                        <m:r>
                          <a:rPr lang="en-NZ" b="1" i="1" smtClean="0">
                            <a:solidFill>
                              <a:srgbClr val="FF0000"/>
                            </a:solidFill>
                            <a:latin typeface="Cambria Math" panose="02040503050406030204" pitchFamily="18" charset="0"/>
                          </a:rPr>
                          <m:t>𝟎</m:t>
                        </m:r>
                      </m:sub>
                    </m:sSub>
                  </m:oMath>
                </a14:m>
                <a:r>
                  <a:rPr lang="en-GB" b="1" dirty="0">
                    <a:solidFill>
                      <a:srgbClr val="FF0000"/>
                    </a:solidFill>
                  </a:rPr>
                  <a:t> = -3, </a:t>
                </a:r>
                <a14:m>
                  <m:oMath xmlns:m="http://schemas.openxmlformats.org/officeDocument/2006/math">
                    <m:sSub>
                      <m:sSubPr>
                        <m:ctrlPr>
                          <a:rPr lang="en-GB" b="1" i="1">
                            <a:solidFill>
                              <a:srgbClr val="FF0000"/>
                            </a:solidFill>
                            <a:latin typeface="Cambria Math" panose="02040503050406030204" pitchFamily="18" charset="0"/>
                          </a:rPr>
                        </m:ctrlPr>
                      </m:sSubPr>
                      <m:e>
                        <m:r>
                          <a:rPr lang="en-GB" b="1" i="1">
                            <a:solidFill>
                              <a:srgbClr val="FF0000"/>
                            </a:solidFill>
                            <a:latin typeface="Cambria Math" panose="02040503050406030204" pitchFamily="18" charset="0"/>
                            <a:ea typeface="Cambria Math" panose="02040503050406030204" pitchFamily="18" charset="0"/>
                          </a:rPr>
                          <m:t>𝜽</m:t>
                        </m:r>
                      </m:e>
                      <m:sub>
                        <m:r>
                          <a:rPr lang="en-NZ" b="1" i="1" smtClean="0">
                            <a:solidFill>
                              <a:srgbClr val="FF0000"/>
                            </a:solidFill>
                            <a:latin typeface="Cambria Math" panose="02040503050406030204" pitchFamily="18" charset="0"/>
                          </a:rPr>
                          <m:t>𝟏</m:t>
                        </m:r>
                      </m:sub>
                    </m:sSub>
                  </m:oMath>
                </a14:m>
                <a:r>
                  <a:rPr lang="en-GB" b="1" dirty="0">
                    <a:solidFill>
                      <a:srgbClr val="FF0000"/>
                    </a:solidFill>
                  </a:rPr>
                  <a:t>  = 1, </a:t>
                </a:r>
                <a14:m>
                  <m:oMath xmlns:m="http://schemas.openxmlformats.org/officeDocument/2006/math">
                    <m:sSub>
                      <m:sSubPr>
                        <m:ctrlPr>
                          <a:rPr lang="en-GB" b="1" i="1">
                            <a:solidFill>
                              <a:srgbClr val="FF0000"/>
                            </a:solidFill>
                            <a:latin typeface="Cambria Math" panose="02040503050406030204" pitchFamily="18" charset="0"/>
                          </a:rPr>
                        </m:ctrlPr>
                      </m:sSubPr>
                      <m:e>
                        <m:r>
                          <a:rPr lang="en-GB" b="1" i="1">
                            <a:solidFill>
                              <a:srgbClr val="FF0000"/>
                            </a:solidFill>
                            <a:latin typeface="Cambria Math" panose="02040503050406030204" pitchFamily="18" charset="0"/>
                            <a:ea typeface="Cambria Math" panose="02040503050406030204" pitchFamily="18" charset="0"/>
                          </a:rPr>
                          <m:t>𝜽</m:t>
                        </m:r>
                      </m:e>
                      <m:sub>
                        <m:r>
                          <a:rPr lang="en-NZ" b="1" i="1" smtClean="0">
                            <a:solidFill>
                              <a:srgbClr val="FF0000"/>
                            </a:solidFill>
                            <a:latin typeface="Cambria Math" panose="02040503050406030204" pitchFamily="18" charset="0"/>
                          </a:rPr>
                          <m:t>𝟐</m:t>
                        </m:r>
                      </m:sub>
                    </m:sSub>
                  </m:oMath>
                </a14:m>
                <a:r>
                  <a:rPr lang="en-GB" b="1" dirty="0">
                    <a:solidFill>
                      <a:srgbClr val="FF0000"/>
                    </a:solidFill>
                  </a:rPr>
                  <a:t>  = 1</a:t>
                </a:r>
              </a:p>
              <a:p>
                <a:pPr marL="285750" indent="-285750">
                  <a:lnSpc>
                    <a:spcPct val="150000"/>
                  </a:lnSpc>
                  <a:buFont typeface="Arial" panose="020B0604020202020204" pitchFamily="34" charset="0"/>
                  <a:buChar char="•"/>
                </a:pPr>
                <a:r>
                  <a:rPr lang="en-GB" dirty="0"/>
                  <a:t>So our parameter vector is a column vector, so </a:t>
                </a:r>
                <a14:m>
                  <m:oMath xmlns:m="http://schemas.openxmlformats.org/officeDocument/2006/math">
                    <m:sSup>
                      <m:sSupPr>
                        <m:ctrlPr>
                          <a:rPr lang="en-GB" b="1" i="1" smtClean="0">
                            <a:solidFill>
                              <a:srgbClr val="FF0000"/>
                            </a:solidFill>
                            <a:latin typeface="Cambria Math" panose="02040503050406030204" pitchFamily="18" charset="0"/>
                          </a:rPr>
                        </m:ctrlPr>
                      </m:sSupPr>
                      <m:e>
                        <m:r>
                          <a:rPr lang="en-GB" b="1" i="1" smtClean="0">
                            <a:solidFill>
                              <a:srgbClr val="FF0000"/>
                            </a:solidFill>
                            <a:latin typeface="Cambria Math" panose="02040503050406030204" pitchFamily="18" charset="0"/>
                            <a:ea typeface="Cambria Math" panose="02040503050406030204" pitchFamily="18" charset="0"/>
                          </a:rPr>
                          <m:t>𝜽</m:t>
                        </m:r>
                      </m:e>
                      <m:sup>
                        <m:r>
                          <a:rPr lang="en-NZ" b="1" i="1" smtClean="0">
                            <a:solidFill>
                              <a:srgbClr val="FF0000"/>
                            </a:solidFill>
                            <a:latin typeface="Cambria Math" panose="02040503050406030204" pitchFamily="18" charset="0"/>
                          </a:rPr>
                          <m:t>𝑻</m:t>
                        </m:r>
                      </m:sup>
                    </m:sSup>
                  </m:oMath>
                </a14:m>
                <a:r>
                  <a:rPr lang="en-GB" b="1" dirty="0">
                    <a:solidFill>
                      <a:srgbClr val="FF0000"/>
                    </a:solidFill>
                  </a:rPr>
                  <a:t>  </a:t>
                </a:r>
                <a:r>
                  <a:rPr lang="en-GB" dirty="0"/>
                  <a:t>is a row vector = </a:t>
                </a:r>
                <a:r>
                  <a:rPr lang="en-GB" b="1" dirty="0">
                    <a:solidFill>
                      <a:srgbClr val="FF0000"/>
                    </a:solidFill>
                  </a:rPr>
                  <a:t>[-3,1,1]</a:t>
                </a:r>
              </a:p>
              <a:p>
                <a:pPr marL="285750" indent="-285750">
                  <a:lnSpc>
                    <a:spcPct val="150000"/>
                  </a:lnSpc>
                  <a:buFont typeface="Arial" panose="020B0604020202020204" pitchFamily="34" charset="0"/>
                  <a:buChar char="•"/>
                </a:pPr>
                <a:r>
                  <a:rPr lang="en-GB" dirty="0"/>
                  <a:t>We predict "y = 1" if</a:t>
                </a:r>
              </a:p>
              <a:p>
                <a:pPr marL="285750" indent="-285750">
                  <a:lnSpc>
                    <a:spcPct val="150000"/>
                  </a:lnSpc>
                  <a:buFont typeface="Arial" panose="020B0604020202020204" pitchFamily="34" charset="0"/>
                  <a:buChar char="•"/>
                </a:pPr>
                <a:r>
                  <a:rPr lang="en-GB" dirty="0"/>
                  <a:t>-3</a:t>
                </a:r>
                <a14:m>
                  <m:oMath xmlns:m="http://schemas.openxmlformats.org/officeDocument/2006/math">
                    <m:sSub>
                      <m:sSubPr>
                        <m:ctrlPr>
                          <a:rPr lang="en-GB" i="1" dirty="0" smtClean="0">
                            <a:latin typeface="Cambria Math" panose="02040503050406030204" pitchFamily="18" charset="0"/>
                          </a:rPr>
                        </m:ctrlPr>
                      </m:sSubPr>
                      <m:e>
                        <m:r>
                          <a:rPr lang="en-NZ" b="0" i="1" dirty="0" smtClean="0">
                            <a:latin typeface="Cambria Math" panose="02040503050406030204" pitchFamily="18" charset="0"/>
                          </a:rPr>
                          <m:t>𝑋</m:t>
                        </m:r>
                      </m:e>
                      <m:sub>
                        <m:r>
                          <a:rPr lang="en-NZ" b="0" i="1" dirty="0" smtClean="0">
                            <a:latin typeface="Cambria Math" panose="02040503050406030204" pitchFamily="18" charset="0"/>
                          </a:rPr>
                          <m:t>0</m:t>
                        </m:r>
                      </m:sub>
                    </m:sSub>
                  </m:oMath>
                </a14:m>
                <a:r>
                  <a:rPr lang="en-GB" dirty="0"/>
                  <a:t> + 1</a:t>
                </a:r>
                <a14:m>
                  <m:oMath xmlns:m="http://schemas.openxmlformats.org/officeDocument/2006/math">
                    <m:sSub>
                      <m:sSubPr>
                        <m:ctrlPr>
                          <a:rPr lang="en-GB" i="1" dirty="0">
                            <a:latin typeface="Cambria Math" panose="02040503050406030204" pitchFamily="18" charset="0"/>
                          </a:rPr>
                        </m:ctrlPr>
                      </m:sSubPr>
                      <m:e>
                        <m:r>
                          <a:rPr lang="en-NZ" b="0" i="1" dirty="0" smtClean="0">
                            <a:latin typeface="Cambria Math" panose="02040503050406030204" pitchFamily="18" charset="0"/>
                          </a:rPr>
                          <m:t>𝑋</m:t>
                        </m:r>
                      </m:e>
                      <m:sub>
                        <m:r>
                          <a:rPr lang="en-NZ" b="0" i="1" dirty="0" smtClean="0">
                            <a:latin typeface="Cambria Math" panose="02040503050406030204" pitchFamily="18" charset="0"/>
                          </a:rPr>
                          <m:t>1</m:t>
                        </m:r>
                      </m:sub>
                    </m:sSub>
                  </m:oMath>
                </a14:m>
                <a:r>
                  <a:rPr lang="en-GB" dirty="0"/>
                  <a:t>  + 1</a:t>
                </a:r>
                <a14:m>
                  <m:oMath xmlns:m="http://schemas.openxmlformats.org/officeDocument/2006/math">
                    <m:sSub>
                      <m:sSubPr>
                        <m:ctrlPr>
                          <a:rPr lang="en-GB" i="1" dirty="0">
                            <a:latin typeface="Cambria Math" panose="02040503050406030204" pitchFamily="18" charset="0"/>
                          </a:rPr>
                        </m:ctrlPr>
                      </m:sSubPr>
                      <m:e>
                        <m:r>
                          <a:rPr lang="en-NZ" b="0" i="1" dirty="0" smtClean="0">
                            <a:latin typeface="Cambria Math" panose="02040503050406030204" pitchFamily="18" charset="0"/>
                          </a:rPr>
                          <m:t>𝑋</m:t>
                        </m:r>
                      </m:e>
                      <m:sub>
                        <m:r>
                          <a:rPr lang="en-NZ" b="0" i="1" dirty="0" smtClean="0">
                            <a:latin typeface="Cambria Math" panose="02040503050406030204" pitchFamily="18" charset="0"/>
                          </a:rPr>
                          <m:t>2</m:t>
                        </m:r>
                      </m:sub>
                    </m:sSub>
                  </m:oMath>
                </a14:m>
                <a:r>
                  <a:rPr lang="en-GB" dirty="0"/>
                  <a:t>  &gt;= 0               </a:t>
                </a:r>
                <a:r>
                  <a:rPr lang="en-GB" b="1" dirty="0">
                    <a:solidFill>
                      <a:srgbClr val="FF0000"/>
                    </a:solidFill>
                  </a:rPr>
                  <a:t>-3 + </a:t>
                </a:r>
                <a14:m>
                  <m:oMath xmlns:m="http://schemas.openxmlformats.org/officeDocument/2006/math">
                    <m:sSub>
                      <m:sSubPr>
                        <m:ctrlPr>
                          <a:rPr lang="en-GB" b="1" i="1" dirty="0">
                            <a:solidFill>
                              <a:srgbClr val="FF0000"/>
                            </a:solidFill>
                            <a:latin typeface="Cambria Math" panose="02040503050406030204" pitchFamily="18" charset="0"/>
                          </a:rPr>
                        </m:ctrlPr>
                      </m:sSubPr>
                      <m:e>
                        <m:r>
                          <a:rPr lang="en-NZ" b="1" i="1" dirty="0">
                            <a:solidFill>
                              <a:srgbClr val="FF0000"/>
                            </a:solidFill>
                            <a:latin typeface="Cambria Math" panose="02040503050406030204" pitchFamily="18" charset="0"/>
                          </a:rPr>
                          <m:t>𝑿</m:t>
                        </m:r>
                      </m:e>
                      <m:sub>
                        <m:r>
                          <a:rPr lang="en-NZ" b="1" i="1" dirty="0">
                            <a:solidFill>
                              <a:srgbClr val="FF0000"/>
                            </a:solidFill>
                            <a:latin typeface="Cambria Math" panose="02040503050406030204" pitchFamily="18" charset="0"/>
                          </a:rPr>
                          <m:t>𝟏</m:t>
                        </m:r>
                      </m:sub>
                    </m:sSub>
                  </m:oMath>
                </a14:m>
                <a:r>
                  <a:rPr lang="en-GB" b="1" dirty="0">
                    <a:solidFill>
                      <a:srgbClr val="FF0000"/>
                    </a:solidFill>
                  </a:rPr>
                  <a:t>+ </a:t>
                </a:r>
                <a14:m>
                  <m:oMath xmlns:m="http://schemas.openxmlformats.org/officeDocument/2006/math">
                    <m:sSub>
                      <m:sSubPr>
                        <m:ctrlPr>
                          <a:rPr lang="en-GB" b="1" i="1" dirty="0">
                            <a:solidFill>
                              <a:srgbClr val="FF0000"/>
                            </a:solidFill>
                            <a:latin typeface="Cambria Math" panose="02040503050406030204" pitchFamily="18" charset="0"/>
                          </a:rPr>
                        </m:ctrlPr>
                      </m:sSubPr>
                      <m:e>
                        <m:r>
                          <a:rPr lang="en-NZ" b="1" i="1" dirty="0">
                            <a:solidFill>
                              <a:srgbClr val="FF0000"/>
                            </a:solidFill>
                            <a:latin typeface="Cambria Math" panose="02040503050406030204" pitchFamily="18" charset="0"/>
                          </a:rPr>
                          <m:t>𝑿</m:t>
                        </m:r>
                      </m:e>
                      <m:sub>
                        <m:r>
                          <a:rPr lang="en-NZ" b="1" i="1" dirty="0">
                            <a:solidFill>
                              <a:srgbClr val="FF0000"/>
                            </a:solidFill>
                            <a:latin typeface="Cambria Math" panose="02040503050406030204" pitchFamily="18" charset="0"/>
                          </a:rPr>
                          <m:t>𝟐</m:t>
                        </m:r>
                      </m:sub>
                    </m:sSub>
                  </m:oMath>
                </a14:m>
                <a:r>
                  <a:rPr lang="en-GB" b="1" dirty="0">
                    <a:solidFill>
                      <a:srgbClr val="FF0000"/>
                    </a:solidFill>
                  </a:rPr>
                  <a:t> &gt;= 0</a:t>
                </a:r>
              </a:p>
              <a:p>
                <a:pPr marL="285750" indent="-285750">
                  <a:lnSpc>
                    <a:spcPct val="150000"/>
                  </a:lnSpc>
                  <a:buFont typeface="Arial" panose="020B0604020202020204" pitchFamily="34" charset="0"/>
                  <a:buChar char="•"/>
                </a:pPr>
                <a:r>
                  <a:rPr lang="en-GB" dirty="0"/>
                  <a:t>We can also re-write this as If (</a:t>
                </a:r>
                <a:r>
                  <a:rPr lang="en-GB" b="1" dirty="0">
                    <a:solidFill>
                      <a:srgbClr val="FF0000"/>
                    </a:solidFill>
                  </a:rPr>
                  <a:t>x1 + x2 &gt;= 3</a:t>
                </a:r>
                <a:r>
                  <a:rPr lang="en-GB" dirty="0"/>
                  <a:t>) then we predict y = 1</a:t>
                </a:r>
              </a:p>
              <a:p>
                <a:pPr marL="285750" indent="-285750">
                  <a:lnSpc>
                    <a:spcPct val="150000"/>
                  </a:lnSpc>
                  <a:buFont typeface="Arial" panose="020B0604020202020204" pitchFamily="34" charset="0"/>
                  <a:buChar char="•"/>
                </a:pPr>
                <a:r>
                  <a:rPr lang="en-GB" dirty="0"/>
                  <a:t>If we plot </a:t>
                </a:r>
                <a:r>
                  <a:rPr lang="en-GB" b="1" dirty="0">
                    <a:solidFill>
                      <a:srgbClr val="FF0000"/>
                    </a:solidFill>
                  </a:rPr>
                  <a:t>x1 + x2 = 3 </a:t>
                </a:r>
                <a:r>
                  <a:rPr lang="en-GB" dirty="0"/>
                  <a:t>we visualise </a:t>
                </a:r>
                <a:r>
                  <a:rPr lang="en-GB" b="1" dirty="0">
                    <a:solidFill>
                      <a:schemeClr val="accent3">
                        <a:lumMod val="75000"/>
                      </a:schemeClr>
                    </a:solidFill>
                  </a:rPr>
                  <a:t>decision boundary.</a:t>
                </a:r>
              </a:p>
              <a:p>
                <a:pPr marL="342900" indent="-342900">
                  <a:lnSpc>
                    <a:spcPct val="150000"/>
                  </a:lnSpc>
                  <a:buFont typeface="Arial" panose="020B0604020202020204" pitchFamily="34" charset="0"/>
                  <a:buChar char="•"/>
                </a:pPr>
                <a:endParaRPr lang="en-GB" dirty="0"/>
              </a:p>
            </p:txBody>
          </p:sp>
        </mc:Choice>
        <mc:Fallback xmlns="">
          <p:sp>
            <p:nvSpPr>
              <p:cNvPr id="10" name="TextBox 9">
                <a:extLst>
                  <a:ext uri="{FF2B5EF4-FFF2-40B4-BE49-F238E27FC236}">
                    <a16:creationId xmlns:a16="http://schemas.microsoft.com/office/drawing/2014/main" id="{D30CD8C3-A09E-4B5C-B758-FE5235091110}"/>
                  </a:ext>
                </a:extLst>
              </p:cNvPr>
              <p:cNvSpPr txBox="1">
                <a:spLocks noRot="1" noChangeAspect="1" noMove="1" noResize="1" noEditPoints="1" noAdjustHandles="1" noChangeArrowheads="1" noChangeShapeType="1" noTextEdit="1"/>
              </p:cNvSpPr>
              <p:nvPr/>
            </p:nvSpPr>
            <p:spPr>
              <a:xfrm>
                <a:off x="1097280" y="1737360"/>
                <a:ext cx="10058400" cy="2965299"/>
              </a:xfrm>
              <a:prstGeom prst="rect">
                <a:avLst/>
              </a:prstGeom>
              <a:blipFill>
                <a:blip r:embed="rId3"/>
                <a:stretch>
                  <a:fillRect l="-364"/>
                </a:stretch>
              </a:blipFill>
            </p:spPr>
            <p:txBody>
              <a:bodyPr/>
              <a:lstStyle/>
              <a:p>
                <a:r>
                  <a:rPr lang="en-NZ">
                    <a:noFill/>
                  </a:rPr>
                  <a:t> </a:t>
                </a:r>
              </a:p>
            </p:txBody>
          </p:sp>
        </mc:Fallback>
      </mc:AlternateContent>
      <p:grpSp>
        <p:nvGrpSpPr>
          <p:cNvPr id="34" name="Group 33">
            <a:extLst>
              <a:ext uri="{FF2B5EF4-FFF2-40B4-BE49-F238E27FC236}">
                <a16:creationId xmlns:a16="http://schemas.microsoft.com/office/drawing/2014/main" id="{1E9157AA-A84A-4665-B6CD-8549DDE9B1D8}"/>
              </a:ext>
            </a:extLst>
          </p:cNvPr>
          <p:cNvGrpSpPr/>
          <p:nvPr/>
        </p:nvGrpSpPr>
        <p:grpSpPr>
          <a:xfrm>
            <a:off x="1199325" y="4286308"/>
            <a:ext cx="2397043" cy="1981481"/>
            <a:chOff x="443738" y="747415"/>
            <a:chExt cx="2659046" cy="2162841"/>
          </a:xfrm>
        </p:grpSpPr>
        <p:sp>
          <p:nvSpPr>
            <p:cNvPr id="36" name="TextBox 35">
              <a:extLst>
                <a:ext uri="{FF2B5EF4-FFF2-40B4-BE49-F238E27FC236}">
                  <a16:creationId xmlns:a16="http://schemas.microsoft.com/office/drawing/2014/main" id="{3A67472B-34E1-4000-910B-7F23A3545B36}"/>
                </a:ext>
              </a:extLst>
            </p:cNvPr>
            <p:cNvSpPr txBox="1"/>
            <p:nvPr/>
          </p:nvSpPr>
          <p:spPr>
            <a:xfrm>
              <a:off x="2740184" y="2540924"/>
              <a:ext cx="362600" cy="369332"/>
            </a:xfrm>
            <a:prstGeom prst="rect">
              <a:avLst/>
            </a:prstGeom>
            <a:noFill/>
            <a:ln w="1905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a:ea typeface="+mn-ea"/>
                </a:rPr>
                <a:t>x</a:t>
              </a:r>
              <a:r>
                <a:rPr kumimoji="0" lang="en-US" b="0" i="0" u="none" strike="noStrike" kern="0" cap="none" spc="0" normalizeH="0" baseline="-25000" noProof="0" dirty="0">
                  <a:ln>
                    <a:noFill/>
                  </a:ln>
                  <a:solidFill>
                    <a:prstClr val="black"/>
                  </a:solidFill>
                  <a:effectLst/>
                  <a:uLnTx/>
                  <a:uFillTx/>
                  <a:latin typeface="Calibri"/>
                  <a:ea typeface="+mn-ea"/>
                </a:rPr>
                <a:t>1</a:t>
              </a:r>
            </a:p>
          </p:txBody>
        </p:sp>
        <p:sp>
          <p:nvSpPr>
            <p:cNvPr id="40" name="TextBox 39">
              <a:extLst>
                <a:ext uri="{FF2B5EF4-FFF2-40B4-BE49-F238E27FC236}">
                  <a16:creationId xmlns:a16="http://schemas.microsoft.com/office/drawing/2014/main" id="{E4ECCCCD-D8E0-4721-BD50-AA3BD029304C}"/>
                </a:ext>
              </a:extLst>
            </p:cNvPr>
            <p:cNvSpPr txBox="1"/>
            <p:nvPr/>
          </p:nvSpPr>
          <p:spPr>
            <a:xfrm>
              <a:off x="443738" y="747415"/>
              <a:ext cx="362600" cy="369332"/>
            </a:xfrm>
            <a:prstGeom prst="rect">
              <a:avLst/>
            </a:prstGeom>
            <a:noFill/>
            <a:ln w="1905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a:ea typeface="+mn-ea"/>
                </a:rPr>
                <a:t>x</a:t>
              </a:r>
              <a:r>
                <a:rPr kumimoji="0" lang="en-US" b="0" i="0" u="none" strike="noStrike" kern="0" cap="none" spc="0" normalizeH="0" baseline="-25000" noProof="0" dirty="0">
                  <a:ln>
                    <a:noFill/>
                  </a:ln>
                  <a:solidFill>
                    <a:prstClr val="black"/>
                  </a:solidFill>
                  <a:effectLst/>
                  <a:uLnTx/>
                  <a:uFillTx/>
                  <a:latin typeface="Calibri"/>
                  <a:ea typeface="+mn-ea"/>
                </a:rPr>
                <a:t>2</a:t>
              </a:r>
            </a:p>
          </p:txBody>
        </p:sp>
        <p:cxnSp>
          <p:nvCxnSpPr>
            <p:cNvPr id="41" name="Straight Arrow Connector 40">
              <a:extLst>
                <a:ext uri="{FF2B5EF4-FFF2-40B4-BE49-F238E27FC236}">
                  <a16:creationId xmlns:a16="http://schemas.microsoft.com/office/drawing/2014/main" id="{4BF2D08B-D250-4971-9F08-80CA571B4585}"/>
                </a:ext>
              </a:extLst>
            </p:cNvPr>
            <p:cNvCxnSpPr/>
            <p:nvPr/>
          </p:nvCxnSpPr>
          <p:spPr>
            <a:xfrm flipV="1">
              <a:off x="1041541" y="895350"/>
              <a:ext cx="0" cy="1695124"/>
            </a:xfrm>
            <a:prstGeom prst="straightConnector1">
              <a:avLst/>
            </a:prstGeom>
            <a:noFill/>
            <a:ln w="19050" cap="flat" cmpd="sng" algn="ctr">
              <a:solidFill>
                <a:sysClr val="window" lastClr="FFFFFF">
                  <a:lumMod val="50000"/>
                </a:sysClr>
              </a:solidFill>
              <a:prstDash val="solid"/>
              <a:tailEnd type="arrow"/>
            </a:ln>
            <a:effectLst/>
          </p:spPr>
        </p:cxnSp>
        <p:cxnSp>
          <p:nvCxnSpPr>
            <p:cNvPr id="43" name="Straight Arrow Connector 42">
              <a:extLst>
                <a:ext uri="{FF2B5EF4-FFF2-40B4-BE49-F238E27FC236}">
                  <a16:creationId xmlns:a16="http://schemas.microsoft.com/office/drawing/2014/main" id="{9265D60E-B029-4E53-A87B-47A9E3DCA4A2}"/>
                </a:ext>
              </a:extLst>
            </p:cNvPr>
            <p:cNvCxnSpPr/>
            <p:nvPr/>
          </p:nvCxnSpPr>
          <p:spPr>
            <a:xfrm>
              <a:off x="919398" y="2485033"/>
              <a:ext cx="1747602" cy="0"/>
            </a:xfrm>
            <a:prstGeom prst="straightConnector1">
              <a:avLst/>
            </a:prstGeom>
            <a:noFill/>
            <a:ln w="19050" cap="flat" cmpd="sng" algn="ctr">
              <a:solidFill>
                <a:sysClr val="window" lastClr="FFFFFF">
                  <a:lumMod val="50000"/>
                </a:sysClr>
              </a:solidFill>
              <a:prstDash val="solid"/>
              <a:tailEnd type="arrow"/>
            </a:ln>
            <a:effectLst/>
          </p:spPr>
        </p:cxnSp>
        <p:cxnSp>
          <p:nvCxnSpPr>
            <p:cNvPr id="44" name="Straight Arrow Connector 43">
              <a:extLst>
                <a:ext uri="{FF2B5EF4-FFF2-40B4-BE49-F238E27FC236}">
                  <a16:creationId xmlns:a16="http://schemas.microsoft.com/office/drawing/2014/main" id="{8FFE75D2-B42A-4D37-9028-6063A058C0B3}"/>
                </a:ext>
              </a:extLst>
            </p:cNvPr>
            <p:cNvCxnSpPr/>
            <p:nvPr/>
          </p:nvCxnSpPr>
          <p:spPr>
            <a:xfrm>
              <a:off x="986752" y="2098106"/>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49" name="Straight Arrow Connector 48">
              <a:extLst>
                <a:ext uri="{FF2B5EF4-FFF2-40B4-BE49-F238E27FC236}">
                  <a16:creationId xmlns:a16="http://schemas.microsoft.com/office/drawing/2014/main" id="{108674F9-8043-4615-BA27-3917CDD2C566}"/>
                </a:ext>
              </a:extLst>
            </p:cNvPr>
            <p:cNvCxnSpPr/>
            <p:nvPr/>
          </p:nvCxnSpPr>
          <p:spPr>
            <a:xfrm>
              <a:off x="991975" y="2487639"/>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50" name="Straight Arrow Connector 49">
              <a:extLst>
                <a:ext uri="{FF2B5EF4-FFF2-40B4-BE49-F238E27FC236}">
                  <a16:creationId xmlns:a16="http://schemas.microsoft.com/office/drawing/2014/main" id="{052503DD-3472-481D-840E-18CEF513227D}"/>
                </a:ext>
              </a:extLst>
            </p:cNvPr>
            <p:cNvCxnSpPr/>
            <p:nvPr/>
          </p:nvCxnSpPr>
          <p:spPr>
            <a:xfrm>
              <a:off x="993402" y="1711865"/>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51" name="Straight Arrow Connector 50">
              <a:extLst>
                <a:ext uri="{FF2B5EF4-FFF2-40B4-BE49-F238E27FC236}">
                  <a16:creationId xmlns:a16="http://schemas.microsoft.com/office/drawing/2014/main" id="{E854F07F-691A-47F4-A7B4-2C755D389638}"/>
                </a:ext>
              </a:extLst>
            </p:cNvPr>
            <p:cNvCxnSpPr/>
            <p:nvPr/>
          </p:nvCxnSpPr>
          <p:spPr>
            <a:xfrm>
              <a:off x="998625" y="2101398"/>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52" name="Straight Arrow Connector 51">
              <a:extLst>
                <a:ext uri="{FF2B5EF4-FFF2-40B4-BE49-F238E27FC236}">
                  <a16:creationId xmlns:a16="http://schemas.microsoft.com/office/drawing/2014/main" id="{2C204EB6-AE79-4B64-9B4C-D2CE207DC1B1}"/>
                </a:ext>
              </a:extLst>
            </p:cNvPr>
            <p:cNvCxnSpPr/>
            <p:nvPr/>
          </p:nvCxnSpPr>
          <p:spPr>
            <a:xfrm>
              <a:off x="993861" y="1322552"/>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53" name="Straight Arrow Connector 52">
              <a:extLst>
                <a:ext uri="{FF2B5EF4-FFF2-40B4-BE49-F238E27FC236}">
                  <a16:creationId xmlns:a16="http://schemas.microsoft.com/office/drawing/2014/main" id="{58AA0258-9D13-4416-85A8-818A01C61C26}"/>
                </a:ext>
              </a:extLst>
            </p:cNvPr>
            <p:cNvCxnSpPr/>
            <p:nvPr/>
          </p:nvCxnSpPr>
          <p:spPr>
            <a:xfrm>
              <a:off x="999084" y="1712085"/>
              <a:ext cx="98115" cy="0"/>
            </a:xfrm>
            <a:prstGeom prst="straightConnector1">
              <a:avLst/>
            </a:prstGeom>
            <a:noFill/>
            <a:ln w="19050" cap="flat" cmpd="sng" algn="ctr">
              <a:solidFill>
                <a:sysClr val="window" lastClr="FFFFFF">
                  <a:lumMod val="50000"/>
                </a:sysClr>
              </a:solidFill>
              <a:prstDash val="solid"/>
              <a:tailEnd type="none"/>
            </a:ln>
            <a:effectLst/>
          </p:spPr>
        </p:cxnSp>
        <p:grpSp>
          <p:nvGrpSpPr>
            <p:cNvPr id="54" name="Group 53">
              <a:extLst>
                <a:ext uri="{FF2B5EF4-FFF2-40B4-BE49-F238E27FC236}">
                  <a16:creationId xmlns:a16="http://schemas.microsoft.com/office/drawing/2014/main" id="{A29A41F1-606A-482C-B212-9E340F1A8930}"/>
                </a:ext>
              </a:extLst>
            </p:cNvPr>
            <p:cNvGrpSpPr/>
            <p:nvPr/>
          </p:nvGrpSpPr>
          <p:grpSpPr>
            <a:xfrm rot="16200000">
              <a:off x="1574083" y="1910673"/>
              <a:ext cx="105224" cy="1165087"/>
              <a:chOff x="1144375" y="1474952"/>
              <a:chExt cx="105224" cy="1165087"/>
            </a:xfrm>
          </p:grpSpPr>
          <p:cxnSp>
            <p:nvCxnSpPr>
              <p:cNvPr id="80" name="Straight Arrow Connector 79">
                <a:extLst>
                  <a:ext uri="{FF2B5EF4-FFF2-40B4-BE49-F238E27FC236}">
                    <a16:creationId xmlns:a16="http://schemas.microsoft.com/office/drawing/2014/main" id="{295831D1-AF2F-4F23-BD1D-4888CAA70497}"/>
                  </a:ext>
                </a:extLst>
              </p:cNvPr>
              <p:cNvCxnSpPr/>
              <p:nvPr/>
            </p:nvCxnSpPr>
            <p:spPr>
              <a:xfrm>
                <a:off x="1144375" y="2640039"/>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81" name="Straight Arrow Connector 80">
                <a:extLst>
                  <a:ext uri="{FF2B5EF4-FFF2-40B4-BE49-F238E27FC236}">
                    <a16:creationId xmlns:a16="http://schemas.microsoft.com/office/drawing/2014/main" id="{EDD3EA1E-27E9-44D1-9339-46604EA4E14E}"/>
                  </a:ext>
                </a:extLst>
              </p:cNvPr>
              <p:cNvCxnSpPr/>
              <p:nvPr/>
            </p:nvCxnSpPr>
            <p:spPr>
              <a:xfrm>
                <a:off x="1151025" y="2253798"/>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82" name="Straight Arrow Connector 81">
                <a:extLst>
                  <a:ext uri="{FF2B5EF4-FFF2-40B4-BE49-F238E27FC236}">
                    <a16:creationId xmlns:a16="http://schemas.microsoft.com/office/drawing/2014/main" id="{400F96D3-B2E3-4549-9471-A38635AE7921}"/>
                  </a:ext>
                </a:extLst>
              </p:cNvPr>
              <p:cNvCxnSpPr/>
              <p:nvPr/>
            </p:nvCxnSpPr>
            <p:spPr>
              <a:xfrm>
                <a:off x="1146261" y="1474952"/>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83" name="Straight Arrow Connector 82">
                <a:extLst>
                  <a:ext uri="{FF2B5EF4-FFF2-40B4-BE49-F238E27FC236}">
                    <a16:creationId xmlns:a16="http://schemas.microsoft.com/office/drawing/2014/main" id="{ED2884E3-FFAE-4242-933F-088839DB89FE}"/>
                  </a:ext>
                </a:extLst>
              </p:cNvPr>
              <p:cNvCxnSpPr/>
              <p:nvPr/>
            </p:nvCxnSpPr>
            <p:spPr>
              <a:xfrm>
                <a:off x="1151484" y="1864485"/>
                <a:ext cx="98115" cy="0"/>
              </a:xfrm>
              <a:prstGeom prst="straightConnector1">
                <a:avLst/>
              </a:prstGeom>
              <a:noFill/>
              <a:ln w="19050" cap="flat" cmpd="sng" algn="ctr">
                <a:solidFill>
                  <a:sysClr val="window" lastClr="FFFFFF">
                    <a:lumMod val="50000"/>
                  </a:sysClr>
                </a:solidFill>
                <a:prstDash val="solid"/>
                <a:tailEnd type="none"/>
              </a:ln>
              <a:effectLst/>
            </p:spPr>
          </p:cxnSp>
        </p:grpSp>
        <p:grpSp>
          <p:nvGrpSpPr>
            <p:cNvPr id="55" name="Group 54">
              <a:extLst>
                <a:ext uri="{FF2B5EF4-FFF2-40B4-BE49-F238E27FC236}">
                  <a16:creationId xmlns:a16="http://schemas.microsoft.com/office/drawing/2014/main" id="{6E206125-DF42-4690-B6D7-8D40FEF2052D}"/>
                </a:ext>
              </a:extLst>
            </p:cNvPr>
            <p:cNvGrpSpPr/>
            <p:nvPr/>
          </p:nvGrpSpPr>
          <p:grpSpPr>
            <a:xfrm>
              <a:off x="1122116" y="1015119"/>
              <a:ext cx="1413976" cy="1425485"/>
              <a:chOff x="1122116" y="1015119"/>
              <a:chExt cx="1413976" cy="1425485"/>
            </a:xfrm>
          </p:grpSpPr>
          <p:sp>
            <p:nvSpPr>
              <p:cNvPr id="62" name="Oval 61">
                <a:extLst>
                  <a:ext uri="{FF2B5EF4-FFF2-40B4-BE49-F238E27FC236}">
                    <a16:creationId xmlns:a16="http://schemas.microsoft.com/office/drawing/2014/main" id="{2C264A73-CF94-43F0-8853-C8D08443C008}"/>
                  </a:ext>
                </a:extLst>
              </p:cNvPr>
              <p:cNvSpPr/>
              <p:nvPr/>
            </p:nvSpPr>
            <p:spPr>
              <a:xfrm>
                <a:off x="1122116" y="1795221"/>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3" name="Oval 62">
                <a:extLst>
                  <a:ext uri="{FF2B5EF4-FFF2-40B4-BE49-F238E27FC236}">
                    <a16:creationId xmlns:a16="http://schemas.microsoft.com/office/drawing/2014/main" id="{FEBF2F39-14D8-4C77-816F-6E8456B3BE7A}"/>
                  </a:ext>
                </a:extLst>
              </p:cNvPr>
              <p:cNvSpPr/>
              <p:nvPr/>
            </p:nvSpPr>
            <p:spPr>
              <a:xfrm>
                <a:off x="1204609" y="2021386"/>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4" name="Oval 63">
                <a:extLst>
                  <a:ext uri="{FF2B5EF4-FFF2-40B4-BE49-F238E27FC236}">
                    <a16:creationId xmlns:a16="http://schemas.microsoft.com/office/drawing/2014/main" id="{FF061083-86EE-4CBA-AA53-9C4B2A05A8F6}"/>
                  </a:ext>
                </a:extLst>
              </p:cNvPr>
              <p:cNvSpPr/>
              <p:nvPr/>
            </p:nvSpPr>
            <p:spPr>
              <a:xfrm>
                <a:off x="1127889" y="1542765"/>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5" name="Oval 64">
                <a:extLst>
                  <a:ext uri="{FF2B5EF4-FFF2-40B4-BE49-F238E27FC236}">
                    <a16:creationId xmlns:a16="http://schemas.microsoft.com/office/drawing/2014/main" id="{426CA088-7C20-43CE-9C28-4EC6F464D9FD}"/>
                  </a:ext>
                </a:extLst>
              </p:cNvPr>
              <p:cNvSpPr/>
              <p:nvPr/>
            </p:nvSpPr>
            <p:spPr>
              <a:xfrm>
                <a:off x="1384434" y="1888832"/>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6" name="Oval 65">
                <a:extLst>
                  <a:ext uri="{FF2B5EF4-FFF2-40B4-BE49-F238E27FC236}">
                    <a16:creationId xmlns:a16="http://schemas.microsoft.com/office/drawing/2014/main" id="{1B2B95CE-0D15-4E59-A525-B0717F3FF81A}"/>
                  </a:ext>
                </a:extLst>
              </p:cNvPr>
              <p:cNvSpPr/>
              <p:nvPr/>
            </p:nvSpPr>
            <p:spPr>
              <a:xfrm>
                <a:off x="1348695" y="2216372"/>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7" name="Oval 66">
                <a:extLst>
                  <a:ext uri="{FF2B5EF4-FFF2-40B4-BE49-F238E27FC236}">
                    <a16:creationId xmlns:a16="http://schemas.microsoft.com/office/drawing/2014/main" id="{D6DE6D4B-F309-42F5-9618-5E291560DE92}"/>
                  </a:ext>
                </a:extLst>
              </p:cNvPr>
              <p:cNvSpPr/>
              <p:nvPr/>
            </p:nvSpPr>
            <p:spPr>
              <a:xfrm>
                <a:off x="1537873" y="2114448"/>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8" name="Oval 67">
                <a:extLst>
                  <a:ext uri="{FF2B5EF4-FFF2-40B4-BE49-F238E27FC236}">
                    <a16:creationId xmlns:a16="http://schemas.microsoft.com/office/drawing/2014/main" id="{A6FBE206-8903-4558-B1A8-5CE72EFCB06B}"/>
                  </a:ext>
                </a:extLst>
              </p:cNvPr>
              <p:cNvSpPr/>
              <p:nvPr/>
            </p:nvSpPr>
            <p:spPr>
              <a:xfrm>
                <a:off x="1123402" y="2231856"/>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9" name="Cross 68">
                <a:extLst>
                  <a:ext uri="{FF2B5EF4-FFF2-40B4-BE49-F238E27FC236}">
                    <a16:creationId xmlns:a16="http://schemas.microsoft.com/office/drawing/2014/main" id="{A8BED0BA-E166-4FCE-B676-7E9A12A5C333}"/>
                  </a:ext>
                </a:extLst>
              </p:cNvPr>
              <p:cNvSpPr/>
              <p:nvPr/>
            </p:nvSpPr>
            <p:spPr>
              <a:xfrm rot="2734294">
                <a:off x="1839342" y="1510425"/>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0" name="Cross 69">
                <a:extLst>
                  <a:ext uri="{FF2B5EF4-FFF2-40B4-BE49-F238E27FC236}">
                    <a16:creationId xmlns:a16="http://schemas.microsoft.com/office/drawing/2014/main" id="{96C8423D-6BD6-4E90-ACE7-064902C85497}"/>
                  </a:ext>
                </a:extLst>
              </p:cNvPr>
              <p:cNvSpPr/>
              <p:nvPr/>
            </p:nvSpPr>
            <p:spPr>
              <a:xfrm rot="2734294">
                <a:off x="1496419" y="1147713"/>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1" name="Cross 70">
                <a:extLst>
                  <a:ext uri="{FF2B5EF4-FFF2-40B4-BE49-F238E27FC236}">
                    <a16:creationId xmlns:a16="http://schemas.microsoft.com/office/drawing/2014/main" id="{781149FD-F2EE-4856-8DF5-EA42C2E2B185}"/>
                  </a:ext>
                </a:extLst>
              </p:cNvPr>
              <p:cNvSpPr/>
              <p:nvPr/>
            </p:nvSpPr>
            <p:spPr>
              <a:xfrm rot="2734294">
                <a:off x="1790032" y="1280276"/>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2" name="Cross 71">
                <a:extLst>
                  <a:ext uri="{FF2B5EF4-FFF2-40B4-BE49-F238E27FC236}">
                    <a16:creationId xmlns:a16="http://schemas.microsoft.com/office/drawing/2014/main" id="{9BE7F9E1-F2F4-4C97-8CAA-931D0FEB0042}"/>
                  </a:ext>
                </a:extLst>
              </p:cNvPr>
              <p:cNvSpPr/>
              <p:nvPr/>
            </p:nvSpPr>
            <p:spPr>
              <a:xfrm rot="2734294">
                <a:off x="1718996" y="1030771"/>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3" name="Cross 72">
                <a:extLst>
                  <a:ext uri="{FF2B5EF4-FFF2-40B4-BE49-F238E27FC236}">
                    <a16:creationId xmlns:a16="http://schemas.microsoft.com/office/drawing/2014/main" id="{05C92254-3674-4C0F-81C4-B1FDA6294BEC}"/>
                  </a:ext>
                </a:extLst>
              </p:cNvPr>
              <p:cNvSpPr/>
              <p:nvPr/>
            </p:nvSpPr>
            <p:spPr>
              <a:xfrm rot="2734294">
                <a:off x="2099755" y="1232768"/>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4" name="Oval 73">
                <a:extLst>
                  <a:ext uri="{FF2B5EF4-FFF2-40B4-BE49-F238E27FC236}">
                    <a16:creationId xmlns:a16="http://schemas.microsoft.com/office/drawing/2014/main" id="{7303C53A-759D-4F71-9448-BD620D63A2C8}"/>
                  </a:ext>
                </a:extLst>
              </p:cNvPr>
              <p:cNvSpPr/>
              <p:nvPr/>
            </p:nvSpPr>
            <p:spPr>
              <a:xfrm>
                <a:off x="1681443" y="2287165"/>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5" name="Cross 74">
                <a:extLst>
                  <a:ext uri="{FF2B5EF4-FFF2-40B4-BE49-F238E27FC236}">
                    <a16:creationId xmlns:a16="http://schemas.microsoft.com/office/drawing/2014/main" id="{C495EF77-B5B6-4D8E-84EF-6119F0C84D64}"/>
                  </a:ext>
                </a:extLst>
              </p:cNvPr>
              <p:cNvSpPr/>
              <p:nvPr/>
            </p:nvSpPr>
            <p:spPr>
              <a:xfrm rot="2734294">
                <a:off x="2184711" y="1497927"/>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6" name="Cross 75">
                <a:extLst>
                  <a:ext uri="{FF2B5EF4-FFF2-40B4-BE49-F238E27FC236}">
                    <a16:creationId xmlns:a16="http://schemas.microsoft.com/office/drawing/2014/main" id="{42000B98-0447-4BDE-B20C-0D631C54149B}"/>
                  </a:ext>
                </a:extLst>
              </p:cNvPr>
              <p:cNvSpPr/>
              <p:nvPr/>
            </p:nvSpPr>
            <p:spPr>
              <a:xfrm rot="2734294">
                <a:off x="2066327" y="1718267"/>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7" name="Cross 76">
                <a:extLst>
                  <a:ext uri="{FF2B5EF4-FFF2-40B4-BE49-F238E27FC236}">
                    <a16:creationId xmlns:a16="http://schemas.microsoft.com/office/drawing/2014/main" id="{2D974008-AA3D-4275-BFFF-55FB978EDFAF}"/>
                  </a:ext>
                </a:extLst>
              </p:cNvPr>
              <p:cNvSpPr/>
              <p:nvPr/>
            </p:nvSpPr>
            <p:spPr>
              <a:xfrm rot="2734294">
                <a:off x="2184616" y="1965316"/>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8" name="Cross 77">
                <a:extLst>
                  <a:ext uri="{FF2B5EF4-FFF2-40B4-BE49-F238E27FC236}">
                    <a16:creationId xmlns:a16="http://schemas.microsoft.com/office/drawing/2014/main" id="{BEE27D5C-55D7-47B6-BB0B-9E57E43710AE}"/>
                  </a:ext>
                </a:extLst>
              </p:cNvPr>
              <p:cNvSpPr/>
              <p:nvPr/>
            </p:nvSpPr>
            <p:spPr>
              <a:xfrm rot="2734294">
                <a:off x="2382183" y="1703053"/>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9" name="Cross 78">
                <a:extLst>
                  <a:ext uri="{FF2B5EF4-FFF2-40B4-BE49-F238E27FC236}">
                    <a16:creationId xmlns:a16="http://schemas.microsoft.com/office/drawing/2014/main" id="{978CCE29-D6B1-4F60-894C-BB96B0742DD3}"/>
                  </a:ext>
                </a:extLst>
              </p:cNvPr>
              <p:cNvSpPr/>
              <p:nvPr/>
            </p:nvSpPr>
            <p:spPr>
              <a:xfrm rot="2734294">
                <a:off x="1948167" y="1015119"/>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grpSp>
        <p:sp>
          <p:nvSpPr>
            <p:cNvPr id="56" name="TextBox 55">
              <a:extLst>
                <a:ext uri="{FF2B5EF4-FFF2-40B4-BE49-F238E27FC236}">
                  <a16:creationId xmlns:a16="http://schemas.microsoft.com/office/drawing/2014/main" id="{6717EC53-1D49-4104-AB1A-E7311D5A8B60}"/>
                </a:ext>
              </a:extLst>
            </p:cNvPr>
            <p:cNvSpPr txBox="1"/>
            <p:nvPr/>
          </p:nvSpPr>
          <p:spPr>
            <a:xfrm>
              <a:off x="1304966" y="2545829"/>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1</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sp>
          <p:nvSpPr>
            <p:cNvPr id="57" name="TextBox 56">
              <a:extLst>
                <a:ext uri="{FF2B5EF4-FFF2-40B4-BE49-F238E27FC236}">
                  <a16:creationId xmlns:a16="http://schemas.microsoft.com/office/drawing/2014/main" id="{473164E9-BB99-4875-BF1D-BDD8069D7546}"/>
                </a:ext>
              </a:extLst>
            </p:cNvPr>
            <p:cNvSpPr txBox="1"/>
            <p:nvPr/>
          </p:nvSpPr>
          <p:spPr>
            <a:xfrm>
              <a:off x="1691312" y="2545915"/>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2</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sp>
          <p:nvSpPr>
            <p:cNvPr id="58" name="TextBox 57">
              <a:extLst>
                <a:ext uri="{FF2B5EF4-FFF2-40B4-BE49-F238E27FC236}">
                  <a16:creationId xmlns:a16="http://schemas.microsoft.com/office/drawing/2014/main" id="{285F6D80-0565-4942-968B-DEE3573F03C2}"/>
                </a:ext>
              </a:extLst>
            </p:cNvPr>
            <p:cNvSpPr txBox="1"/>
            <p:nvPr/>
          </p:nvSpPr>
          <p:spPr>
            <a:xfrm>
              <a:off x="2099653" y="2545915"/>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3</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sp>
          <p:nvSpPr>
            <p:cNvPr id="59" name="TextBox 58">
              <a:extLst>
                <a:ext uri="{FF2B5EF4-FFF2-40B4-BE49-F238E27FC236}">
                  <a16:creationId xmlns:a16="http://schemas.microsoft.com/office/drawing/2014/main" id="{D82AD354-D5C7-47DC-9CC5-B8B3874C58ED}"/>
                </a:ext>
              </a:extLst>
            </p:cNvPr>
            <p:cNvSpPr txBox="1"/>
            <p:nvPr/>
          </p:nvSpPr>
          <p:spPr>
            <a:xfrm>
              <a:off x="712479" y="1945171"/>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1</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sp>
          <p:nvSpPr>
            <p:cNvPr id="60" name="TextBox 59">
              <a:extLst>
                <a:ext uri="{FF2B5EF4-FFF2-40B4-BE49-F238E27FC236}">
                  <a16:creationId xmlns:a16="http://schemas.microsoft.com/office/drawing/2014/main" id="{B70CC087-63AF-407B-93C9-3F3E28B29F94}"/>
                </a:ext>
              </a:extLst>
            </p:cNvPr>
            <p:cNvSpPr txBox="1"/>
            <p:nvPr/>
          </p:nvSpPr>
          <p:spPr>
            <a:xfrm>
              <a:off x="723096" y="1514430"/>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2</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sp>
          <p:nvSpPr>
            <p:cNvPr id="61" name="TextBox 60">
              <a:extLst>
                <a:ext uri="{FF2B5EF4-FFF2-40B4-BE49-F238E27FC236}">
                  <a16:creationId xmlns:a16="http://schemas.microsoft.com/office/drawing/2014/main" id="{BB76B808-9B45-436F-8C9E-1440D4FA1DA2}"/>
                </a:ext>
              </a:extLst>
            </p:cNvPr>
            <p:cNvSpPr txBox="1"/>
            <p:nvPr/>
          </p:nvSpPr>
          <p:spPr>
            <a:xfrm>
              <a:off x="737721" y="1149927"/>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3</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grpSp>
      <p:grpSp>
        <p:nvGrpSpPr>
          <p:cNvPr id="84" name="Group 83">
            <a:extLst>
              <a:ext uri="{FF2B5EF4-FFF2-40B4-BE49-F238E27FC236}">
                <a16:creationId xmlns:a16="http://schemas.microsoft.com/office/drawing/2014/main" id="{B79684C9-1E0A-498D-8525-EC322AB02ED5}"/>
              </a:ext>
            </a:extLst>
          </p:cNvPr>
          <p:cNvGrpSpPr>
            <a:grpSpLocks noChangeAspect="1"/>
          </p:cNvGrpSpPr>
          <p:nvPr/>
        </p:nvGrpSpPr>
        <p:grpSpPr>
          <a:xfrm>
            <a:off x="4244247" y="4256651"/>
            <a:ext cx="5103967" cy="1979202"/>
            <a:chOff x="3339345" y="4398804"/>
            <a:chExt cx="5577535" cy="2162841"/>
          </a:xfrm>
        </p:grpSpPr>
        <p:grpSp>
          <p:nvGrpSpPr>
            <p:cNvPr id="85" name="Group 84">
              <a:extLst>
                <a:ext uri="{FF2B5EF4-FFF2-40B4-BE49-F238E27FC236}">
                  <a16:creationId xmlns:a16="http://schemas.microsoft.com/office/drawing/2014/main" id="{0927892D-C388-43DE-B92C-7F75E954EA81}"/>
                </a:ext>
              </a:extLst>
            </p:cNvPr>
            <p:cNvGrpSpPr/>
            <p:nvPr/>
          </p:nvGrpSpPr>
          <p:grpSpPr>
            <a:xfrm>
              <a:off x="3339345" y="4398804"/>
              <a:ext cx="2659046" cy="2162841"/>
              <a:chOff x="443738" y="747415"/>
              <a:chExt cx="2659046" cy="2162841"/>
            </a:xfrm>
          </p:grpSpPr>
          <p:sp>
            <p:nvSpPr>
              <p:cNvPr id="90" name="TextBox 89">
                <a:extLst>
                  <a:ext uri="{FF2B5EF4-FFF2-40B4-BE49-F238E27FC236}">
                    <a16:creationId xmlns:a16="http://schemas.microsoft.com/office/drawing/2014/main" id="{94BD9FF4-0AB6-446B-9FDF-4E1F19A89C43}"/>
                  </a:ext>
                </a:extLst>
              </p:cNvPr>
              <p:cNvSpPr txBox="1"/>
              <p:nvPr/>
            </p:nvSpPr>
            <p:spPr>
              <a:xfrm>
                <a:off x="2740184" y="2540924"/>
                <a:ext cx="362600" cy="369332"/>
              </a:xfrm>
              <a:prstGeom prst="rect">
                <a:avLst/>
              </a:prstGeom>
              <a:noFill/>
              <a:ln w="1905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a:ea typeface="+mn-ea"/>
                  </a:rPr>
                  <a:t>x</a:t>
                </a:r>
                <a:r>
                  <a:rPr kumimoji="0" lang="en-US" b="0" i="0" u="none" strike="noStrike" kern="0" cap="none" spc="0" normalizeH="0" baseline="-25000" noProof="0" dirty="0">
                    <a:ln>
                      <a:noFill/>
                    </a:ln>
                    <a:solidFill>
                      <a:prstClr val="black"/>
                    </a:solidFill>
                    <a:effectLst/>
                    <a:uLnTx/>
                    <a:uFillTx/>
                    <a:latin typeface="Calibri"/>
                    <a:ea typeface="+mn-ea"/>
                  </a:rPr>
                  <a:t>1</a:t>
                </a:r>
              </a:p>
            </p:txBody>
          </p:sp>
          <p:sp>
            <p:nvSpPr>
              <p:cNvPr id="91" name="TextBox 90">
                <a:extLst>
                  <a:ext uri="{FF2B5EF4-FFF2-40B4-BE49-F238E27FC236}">
                    <a16:creationId xmlns:a16="http://schemas.microsoft.com/office/drawing/2014/main" id="{ABDADE65-6E64-42C1-88C7-85B763359E0C}"/>
                  </a:ext>
                </a:extLst>
              </p:cNvPr>
              <p:cNvSpPr txBox="1"/>
              <p:nvPr/>
            </p:nvSpPr>
            <p:spPr>
              <a:xfrm>
                <a:off x="443738" y="747415"/>
                <a:ext cx="362600" cy="369332"/>
              </a:xfrm>
              <a:prstGeom prst="rect">
                <a:avLst/>
              </a:prstGeom>
              <a:noFill/>
              <a:ln w="1905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a:ea typeface="+mn-ea"/>
                  </a:rPr>
                  <a:t>x</a:t>
                </a:r>
                <a:r>
                  <a:rPr kumimoji="0" lang="en-US" b="0" i="0" u="none" strike="noStrike" kern="0" cap="none" spc="0" normalizeH="0" baseline="-25000" noProof="0" dirty="0">
                    <a:ln>
                      <a:noFill/>
                    </a:ln>
                    <a:solidFill>
                      <a:prstClr val="black"/>
                    </a:solidFill>
                    <a:effectLst/>
                    <a:uLnTx/>
                    <a:uFillTx/>
                    <a:latin typeface="Calibri"/>
                    <a:ea typeface="+mn-ea"/>
                  </a:rPr>
                  <a:t>2</a:t>
                </a:r>
              </a:p>
            </p:txBody>
          </p:sp>
          <p:cxnSp>
            <p:nvCxnSpPr>
              <p:cNvPr id="92" name="Straight Arrow Connector 91">
                <a:extLst>
                  <a:ext uri="{FF2B5EF4-FFF2-40B4-BE49-F238E27FC236}">
                    <a16:creationId xmlns:a16="http://schemas.microsoft.com/office/drawing/2014/main" id="{7AF6022B-E2F6-4108-AE0B-6A416FEEED37}"/>
                  </a:ext>
                </a:extLst>
              </p:cNvPr>
              <p:cNvCxnSpPr/>
              <p:nvPr/>
            </p:nvCxnSpPr>
            <p:spPr>
              <a:xfrm flipV="1">
                <a:off x="1041541" y="895350"/>
                <a:ext cx="0" cy="1695124"/>
              </a:xfrm>
              <a:prstGeom prst="straightConnector1">
                <a:avLst/>
              </a:prstGeom>
              <a:noFill/>
              <a:ln w="19050" cap="flat" cmpd="sng" algn="ctr">
                <a:solidFill>
                  <a:sysClr val="window" lastClr="FFFFFF">
                    <a:lumMod val="50000"/>
                  </a:sysClr>
                </a:solidFill>
                <a:prstDash val="solid"/>
                <a:tailEnd type="arrow"/>
              </a:ln>
              <a:effectLst/>
            </p:spPr>
          </p:cxnSp>
          <p:cxnSp>
            <p:nvCxnSpPr>
              <p:cNvPr id="93" name="Straight Arrow Connector 92">
                <a:extLst>
                  <a:ext uri="{FF2B5EF4-FFF2-40B4-BE49-F238E27FC236}">
                    <a16:creationId xmlns:a16="http://schemas.microsoft.com/office/drawing/2014/main" id="{CDBDA5B3-688A-4A19-93F6-0D7858588B69}"/>
                  </a:ext>
                </a:extLst>
              </p:cNvPr>
              <p:cNvCxnSpPr/>
              <p:nvPr/>
            </p:nvCxnSpPr>
            <p:spPr>
              <a:xfrm>
                <a:off x="919398" y="2485033"/>
                <a:ext cx="1747602" cy="0"/>
              </a:xfrm>
              <a:prstGeom prst="straightConnector1">
                <a:avLst/>
              </a:prstGeom>
              <a:noFill/>
              <a:ln w="19050" cap="flat" cmpd="sng" algn="ctr">
                <a:solidFill>
                  <a:sysClr val="window" lastClr="FFFFFF">
                    <a:lumMod val="50000"/>
                  </a:sysClr>
                </a:solidFill>
                <a:prstDash val="solid"/>
                <a:tailEnd type="arrow"/>
              </a:ln>
              <a:effectLst/>
            </p:spPr>
          </p:cxnSp>
          <p:cxnSp>
            <p:nvCxnSpPr>
              <p:cNvPr id="94" name="Straight Arrow Connector 93">
                <a:extLst>
                  <a:ext uri="{FF2B5EF4-FFF2-40B4-BE49-F238E27FC236}">
                    <a16:creationId xmlns:a16="http://schemas.microsoft.com/office/drawing/2014/main" id="{6F223C4F-A70F-4B7E-AB7B-B2AA4EF63D16}"/>
                  </a:ext>
                </a:extLst>
              </p:cNvPr>
              <p:cNvCxnSpPr/>
              <p:nvPr/>
            </p:nvCxnSpPr>
            <p:spPr>
              <a:xfrm>
                <a:off x="986752" y="2098106"/>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95" name="Straight Arrow Connector 94">
                <a:extLst>
                  <a:ext uri="{FF2B5EF4-FFF2-40B4-BE49-F238E27FC236}">
                    <a16:creationId xmlns:a16="http://schemas.microsoft.com/office/drawing/2014/main" id="{EE053DC4-BBC5-4BD4-A3B6-A537C3912762}"/>
                  </a:ext>
                </a:extLst>
              </p:cNvPr>
              <p:cNvCxnSpPr/>
              <p:nvPr/>
            </p:nvCxnSpPr>
            <p:spPr>
              <a:xfrm>
                <a:off x="991975" y="2487639"/>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96" name="Straight Arrow Connector 95">
                <a:extLst>
                  <a:ext uri="{FF2B5EF4-FFF2-40B4-BE49-F238E27FC236}">
                    <a16:creationId xmlns:a16="http://schemas.microsoft.com/office/drawing/2014/main" id="{78C29D4E-382E-44DF-B3DE-0EACCFC77185}"/>
                  </a:ext>
                </a:extLst>
              </p:cNvPr>
              <p:cNvCxnSpPr/>
              <p:nvPr/>
            </p:nvCxnSpPr>
            <p:spPr>
              <a:xfrm>
                <a:off x="993402" y="1711865"/>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97" name="Straight Arrow Connector 96">
                <a:extLst>
                  <a:ext uri="{FF2B5EF4-FFF2-40B4-BE49-F238E27FC236}">
                    <a16:creationId xmlns:a16="http://schemas.microsoft.com/office/drawing/2014/main" id="{B40EBB34-B4DC-440A-A201-C2F75F0C7BD4}"/>
                  </a:ext>
                </a:extLst>
              </p:cNvPr>
              <p:cNvCxnSpPr/>
              <p:nvPr/>
            </p:nvCxnSpPr>
            <p:spPr>
              <a:xfrm>
                <a:off x="998625" y="2101398"/>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98" name="Straight Arrow Connector 97">
                <a:extLst>
                  <a:ext uri="{FF2B5EF4-FFF2-40B4-BE49-F238E27FC236}">
                    <a16:creationId xmlns:a16="http://schemas.microsoft.com/office/drawing/2014/main" id="{6B82DF8D-A57B-40D1-B522-A54A9C7E362F}"/>
                  </a:ext>
                </a:extLst>
              </p:cNvPr>
              <p:cNvCxnSpPr/>
              <p:nvPr/>
            </p:nvCxnSpPr>
            <p:spPr>
              <a:xfrm>
                <a:off x="993861" y="1322552"/>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99" name="Straight Arrow Connector 98">
                <a:extLst>
                  <a:ext uri="{FF2B5EF4-FFF2-40B4-BE49-F238E27FC236}">
                    <a16:creationId xmlns:a16="http://schemas.microsoft.com/office/drawing/2014/main" id="{5282ACEF-50C1-49CA-8853-9A9000CD8C09}"/>
                  </a:ext>
                </a:extLst>
              </p:cNvPr>
              <p:cNvCxnSpPr/>
              <p:nvPr/>
            </p:nvCxnSpPr>
            <p:spPr>
              <a:xfrm>
                <a:off x="999084" y="1712085"/>
                <a:ext cx="98115" cy="0"/>
              </a:xfrm>
              <a:prstGeom prst="straightConnector1">
                <a:avLst/>
              </a:prstGeom>
              <a:noFill/>
              <a:ln w="19050" cap="flat" cmpd="sng" algn="ctr">
                <a:solidFill>
                  <a:sysClr val="window" lastClr="FFFFFF">
                    <a:lumMod val="50000"/>
                  </a:sysClr>
                </a:solidFill>
                <a:prstDash val="solid"/>
                <a:tailEnd type="none"/>
              </a:ln>
              <a:effectLst/>
            </p:spPr>
          </p:cxnSp>
          <p:grpSp>
            <p:nvGrpSpPr>
              <p:cNvPr id="100" name="Group 99">
                <a:extLst>
                  <a:ext uri="{FF2B5EF4-FFF2-40B4-BE49-F238E27FC236}">
                    <a16:creationId xmlns:a16="http://schemas.microsoft.com/office/drawing/2014/main" id="{BEF6EE3A-4FAD-4F66-B22D-548955ACC80D}"/>
                  </a:ext>
                </a:extLst>
              </p:cNvPr>
              <p:cNvGrpSpPr/>
              <p:nvPr/>
            </p:nvGrpSpPr>
            <p:grpSpPr>
              <a:xfrm rot="16200000">
                <a:off x="1574083" y="1910673"/>
                <a:ext cx="105224" cy="1165087"/>
                <a:chOff x="1144375" y="1474952"/>
                <a:chExt cx="105224" cy="1165087"/>
              </a:xfrm>
            </p:grpSpPr>
            <p:cxnSp>
              <p:nvCxnSpPr>
                <p:cNvPr id="126" name="Straight Arrow Connector 125">
                  <a:extLst>
                    <a:ext uri="{FF2B5EF4-FFF2-40B4-BE49-F238E27FC236}">
                      <a16:creationId xmlns:a16="http://schemas.microsoft.com/office/drawing/2014/main" id="{0CA129BE-B145-4F05-A960-A62EB8568852}"/>
                    </a:ext>
                  </a:extLst>
                </p:cNvPr>
                <p:cNvCxnSpPr/>
                <p:nvPr/>
              </p:nvCxnSpPr>
              <p:spPr>
                <a:xfrm>
                  <a:off x="1144375" y="2640039"/>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127" name="Straight Arrow Connector 126">
                  <a:extLst>
                    <a:ext uri="{FF2B5EF4-FFF2-40B4-BE49-F238E27FC236}">
                      <a16:creationId xmlns:a16="http://schemas.microsoft.com/office/drawing/2014/main" id="{782726A9-69DC-4646-9749-53FFBE2C24CE}"/>
                    </a:ext>
                  </a:extLst>
                </p:cNvPr>
                <p:cNvCxnSpPr/>
                <p:nvPr/>
              </p:nvCxnSpPr>
              <p:spPr>
                <a:xfrm>
                  <a:off x="1151025" y="2253798"/>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128" name="Straight Arrow Connector 127">
                  <a:extLst>
                    <a:ext uri="{FF2B5EF4-FFF2-40B4-BE49-F238E27FC236}">
                      <a16:creationId xmlns:a16="http://schemas.microsoft.com/office/drawing/2014/main" id="{FD8B4EF8-0CD0-46D0-8945-56E68FDF4BE8}"/>
                    </a:ext>
                  </a:extLst>
                </p:cNvPr>
                <p:cNvCxnSpPr/>
                <p:nvPr/>
              </p:nvCxnSpPr>
              <p:spPr>
                <a:xfrm>
                  <a:off x="1146261" y="1474952"/>
                  <a:ext cx="98115" cy="0"/>
                </a:xfrm>
                <a:prstGeom prst="straightConnector1">
                  <a:avLst/>
                </a:prstGeom>
                <a:noFill/>
                <a:ln w="19050" cap="flat" cmpd="sng" algn="ctr">
                  <a:solidFill>
                    <a:sysClr val="window" lastClr="FFFFFF">
                      <a:lumMod val="50000"/>
                    </a:sysClr>
                  </a:solidFill>
                  <a:prstDash val="solid"/>
                  <a:tailEnd type="none"/>
                </a:ln>
                <a:effectLst/>
              </p:spPr>
            </p:cxnSp>
            <p:cxnSp>
              <p:nvCxnSpPr>
                <p:cNvPr id="129" name="Straight Arrow Connector 128">
                  <a:extLst>
                    <a:ext uri="{FF2B5EF4-FFF2-40B4-BE49-F238E27FC236}">
                      <a16:creationId xmlns:a16="http://schemas.microsoft.com/office/drawing/2014/main" id="{BD7F522C-8DE5-4226-8A22-D4B715EB8C17}"/>
                    </a:ext>
                  </a:extLst>
                </p:cNvPr>
                <p:cNvCxnSpPr/>
                <p:nvPr/>
              </p:nvCxnSpPr>
              <p:spPr>
                <a:xfrm>
                  <a:off x="1151484" y="1864485"/>
                  <a:ext cx="98115" cy="0"/>
                </a:xfrm>
                <a:prstGeom prst="straightConnector1">
                  <a:avLst/>
                </a:prstGeom>
                <a:noFill/>
                <a:ln w="19050" cap="flat" cmpd="sng" algn="ctr">
                  <a:solidFill>
                    <a:sysClr val="window" lastClr="FFFFFF">
                      <a:lumMod val="50000"/>
                    </a:sysClr>
                  </a:solidFill>
                  <a:prstDash val="solid"/>
                  <a:tailEnd type="none"/>
                </a:ln>
                <a:effectLst/>
              </p:spPr>
            </p:cxnSp>
          </p:grpSp>
          <p:grpSp>
            <p:nvGrpSpPr>
              <p:cNvPr id="101" name="Group 100">
                <a:extLst>
                  <a:ext uri="{FF2B5EF4-FFF2-40B4-BE49-F238E27FC236}">
                    <a16:creationId xmlns:a16="http://schemas.microsoft.com/office/drawing/2014/main" id="{F94AA002-B787-47D0-9CAD-F07062998139}"/>
                  </a:ext>
                </a:extLst>
              </p:cNvPr>
              <p:cNvGrpSpPr/>
              <p:nvPr/>
            </p:nvGrpSpPr>
            <p:grpSpPr>
              <a:xfrm>
                <a:off x="1122116" y="1015119"/>
                <a:ext cx="1413976" cy="1425485"/>
                <a:chOff x="1122116" y="1015119"/>
                <a:chExt cx="1413976" cy="1425485"/>
              </a:xfrm>
            </p:grpSpPr>
            <p:sp>
              <p:nvSpPr>
                <p:cNvPr id="108" name="Oval 107">
                  <a:extLst>
                    <a:ext uri="{FF2B5EF4-FFF2-40B4-BE49-F238E27FC236}">
                      <a16:creationId xmlns:a16="http://schemas.microsoft.com/office/drawing/2014/main" id="{05E6EA6B-9FD1-48F7-A8DA-43773706FA88}"/>
                    </a:ext>
                  </a:extLst>
                </p:cNvPr>
                <p:cNvSpPr/>
                <p:nvPr/>
              </p:nvSpPr>
              <p:spPr>
                <a:xfrm>
                  <a:off x="1122116" y="1795221"/>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09" name="Oval 108">
                  <a:extLst>
                    <a:ext uri="{FF2B5EF4-FFF2-40B4-BE49-F238E27FC236}">
                      <a16:creationId xmlns:a16="http://schemas.microsoft.com/office/drawing/2014/main" id="{DFAD8096-259E-49F0-8EEC-8EAE391DA455}"/>
                    </a:ext>
                  </a:extLst>
                </p:cNvPr>
                <p:cNvSpPr/>
                <p:nvPr/>
              </p:nvSpPr>
              <p:spPr>
                <a:xfrm>
                  <a:off x="1204609" y="2021386"/>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EA362C7B-3361-4143-BC8B-2789DA41A0C7}"/>
                    </a:ext>
                  </a:extLst>
                </p:cNvPr>
                <p:cNvSpPr/>
                <p:nvPr/>
              </p:nvSpPr>
              <p:spPr>
                <a:xfrm>
                  <a:off x="1127889" y="1542765"/>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1" name="Oval 110">
                  <a:extLst>
                    <a:ext uri="{FF2B5EF4-FFF2-40B4-BE49-F238E27FC236}">
                      <a16:creationId xmlns:a16="http://schemas.microsoft.com/office/drawing/2014/main" id="{FC84E3B5-16AC-4D8D-86A1-34483408F390}"/>
                    </a:ext>
                  </a:extLst>
                </p:cNvPr>
                <p:cNvSpPr/>
                <p:nvPr/>
              </p:nvSpPr>
              <p:spPr>
                <a:xfrm>
                  <a:off x="1384434" y="1888832"/>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2" name="Oval 111">
                  <a:extLst>
                    <a:ext uri="{FF2B5EF4-FFF2-40B4-BE49-F238E27FC236}">
                      <a16:creationId xmlns:a16="http://schemas.microsoft.com/office/drawing/2014/main" id="{FAE0D328-0AAE-403D-B378-97ADB2FBFB9E}"/>
                    </a:ext>
                  </a:extLst>
                </p:cNvPr>
                <p:cNvSpPr/>
                <p:nvPr/>
              </p:nvSpPr>
              <p:spPr>
                <a:xfrm>
                  <a:off x="1348695" y="2216372"/>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3" name="Oval 112">
                  <a:extLst>
                    <a:ext uri="{FF2B5EF4-FFF2-40B4-BE49-F238E27FC236}">
                      <a16:creationId xmlns:a16="http://schemas.microsoft.com/office/drawing/2014/main" id="{744083C8-72CC-4F13-B972-35BA2B0684EE}"/>
                    </a:ext>
                  </a:extLst>
                </p:cNvPr>
                <p:cNvSpPr/>
                <p:nvPr/>
              </p:nvSpPr>
              <p:spPr>
                <a:xfrm>
                  <a:off x="1537873" y="2114448"/>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4" name="Oval 113">
                  <a:extLst>
                    <a:ext uri="{FF2B5EF4-FFF2-40B4-BE49-F238E27FC236}">
                      <a16:creationId xmlns:a16="http://schemas.microsoft.com/office/drawing/2014/main" id="{81ED501B-80BD-41B8-8D4B-ECDBF91C29E3}"/>
                    </a:ext>
                  </a:extLst>
                </p:cNvPr>
                <p:cNvSpPr/>
                <p:nvPr/>
              </p:nvSpPr>
              <p:spPr>
                <a:xfrm>
                  <a:off x="1123402" y="2231856"/>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5" name="Cross 114">
                  <a:extLst>
                    <a:ext uri="{FF2B5EF4-FFF2-40B4-BE49-F238E27FC236}">
                      <a16:creationId xmlns:a16="http://schemas.microsoft.com/office/drawing/2014/main" id="{95578A9E-A200-435D-9444-F0FEF05E637A}"/>
                    </a:ext>
                  </a:extLst>
                </p:cNvPr>
                <p:cNvSpPr/>
                <p:nvPr/>
              </p:nvSpPr>
              <p:spPr>
                <a:xfrm rot="2734294">
                  <a:off x="1839342" y="1510425"/>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6" name="Cross 115">
                  <a:extLst>
                    <a:ext uri="{FF2B5EF4-FFF2-40B4-BE49-F238E27FC236}">
                      <a16:creationId xmlns:a16="http://schemas.microsoft.com/office/drawing/2014/main" id="{8C8A5839-4031-48F5-A3FB-4231B027E0BE}"/>
                    </a:ext>
                  </a:extLst>
                </p:cNvPr>
                <p:cNvSpPr/>
                <p:nvPr/>
              </p:nvSpPr>
              <p:spPr>
                <a:xfrm rot="2734294">
                  <a:off x="1496419" y="1147713"/>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7" name="Cross 116">
                  <a:extLst>
                    <a:ext uri="{FF2B5EF4-FFF2-40B4-BE49-F238E27FC236}">
                      <a16:creationId xmlns:a16="http://schemas.microsoft.com/office/drawing/2014/main" id="{1B8BA412-EF33-4DDC-8DAC-85ECBDA74092}"/>
                    </a:ext>
                  </a:extLst>
                </p:cNvPr>
                <p:cNvSpPr/>
                <p:nvPr/>
              </p:nvSpPr>
              <p:spPr>
                <a:xfrm rot="2734294">
                  <a:off x="1790032" y="1280276"/>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8" name="Cross 117">
                  <a:extLst>
                    <a:ext uri="{FF2B5EF4-FFF2-40B4-BE49-F238E27FC236}">
                      <a16:creationId xmlns:a16="http://schemas.microsoft.com/office/drawing/2014/main" id="{6304916A-4354-4742-95D1-D42B15EAB4ED}"/>
                    </a:ext>
                  </a:extLst>
                </p:cNvPr>
                <p:cNvSpPr/>
                <p:nvPr/>
              </p:nvSpPr>
              <p:spPr>
                <a:xfrm rot="2734294">
                  <a:off x="1718996" y="1030771"/>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9" name="Cross 118">
                  <a:extLst>
                    <a:ext uri="{FF2B5EF4-FFF2-40B4-BE49-F238E27FC236}">
                      <a16:creationId xmlns:a16="http://schemas.microsoft.com/office/drawing/2014/main" id="{DE2DCF62-51E5-44E7-9D47-C428DF436B8D}"/>
                    </a:ext>
                  </a:extLst>
                </p:cNvPr>
                <p:cNvSpPr/>
                <p:nvPr/>
              </p:nvSpPr>
              <p:spPr>
                <a:xfrm rot="2734294">
                  <a:off x="2099755" y="1232768"/>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20" name="Oval 119">
                  <a:extLst>
                    <a:ext uri="{FF2B5EF4-FFF2-40B4-BE49-F238E27FC236}">
                      <a16:creationId xmlns:a16="http://schemas.microsoft.com/office/drawing/2014/main" id="{98845B7E-7024-4012-A2D8-C1A445B3A664}"/>
                    </a:ext>
                  </a:extLst>
                </p:cNvPr>
                <p:cNvSpPr/>
                <p:nvPr/>
              </p:nvSpPr>
              <p:spPr>
                <a:xfrm>
                  <a:off x="1681443" y="2287165"/>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21" name="Cross 120">
                  <a:extLst>
                    <a:ext uri="{FF2B5EF4-FFF2-40B4-BE49-F238E27FC236}">
                      <a16:creationId xmlns:a16="http://schemas.microsoft.com/office/drawing/2014/main" id="{51743811-B3EA-4CFB-A907-F7E2E4BF393C}"/>
                    </a:ext>
                  </a:extLst>
                </p:cNvPr>
                <p:cNvSpPr/>
                <p:nvPr/>
              </p:nvSpPr>
              <p:spPr>
                <a:xfrm rot="2734294">
                  <a:off x="2184711" y="1497927"/>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22" name="Cross 121">
                  <a:extLst>
                    <a:ext uri="{FF2B5EF4-FFF2-40B4-BE49-F238E27FC236}">
                      <a16:creationId xmlns:a16="http://schemas.microsoft.com/office/drawing/2014/main" id="{D2944FA3-AA7F-44C3-AF14-0A402D2EFB4C}"/>
                    </a:ext>
                  </a:extLst>
                </p:cNvPr>
                <p:cNvSpPr/>
                <p:nvPr/>
              </p:nvSpPr>
              <p:spPr>
                <a:xfrm rot="2734294">
                  <a:off x="2066327" y="1718267"/>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23" name="Cross 122">
                  <a:extLst>
                    <a:ext uri="{FF2B5EF4-FFF2-40B4-BE49-F238E27FC236}">
                      <a16:creationId xmlns:a16="http://schemas.microsoft.com/office/drawing/2014/main" id="{F87DE70A-A314-46B1-A6E4-B8835F2EA47D}"/>
                    </a:ext>
                  </a:extLst>
                </p:cNvPr>
                <p:cNvSpPr/>
                <p:nvPr/>
              </p:nvSpPr>
              <p:spPr>
                <a:xfrm rot="2734294">
                  <a:off x="2184616" y="1965316"/>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24" name="Cross 123">
                  <a:extLst>
                    <a:ext uri="{FF2B5EF4-FFF2-40B4-BE49-F238E27FC236}">
                      <a16:creationId xmlns:a16="http://schemas.microsoft.com/office/drawing/2014/main" id="{9DFCEE14-AD64-4152-BA9D-6721E0FC826A}"/>
                    </a:ext>
                  </a:extLst>
                </p:cNvPr>
                <p:cNvSpPr/>
                <p:nvPr/>
              </p:nvSpPr>
              <p:spPr>
                <a:xfrm rot="2734294">
                  <a:off x="2382183" y="1703053"/>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25" name="Cross 124">
                  <a:extLst>
                    <a:ext uri="{FF2B5EF4-FFF2-40B4-BE49-F238E27FC236}">
                      <a16:creationId xmlns:a16="http://schemas.microsoft.com/office/drawing/2014/main" id="{99C8154E-FBCB-4C42-846D-21DDE8785CBB}"/>
                    </a:ext>
                  </a:extLst>
                </p:cNvPr>
                <p:cNvSpPr/>
                <p:nvPr/>
              </p:nvSpPr>
              <p:spPr>
                <a:xfrm rot="2734294">
                  <a:off x="1948167" y="1015119"/>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grpSp>
          <p:sp>
            <p:nvSpPr>
              <p:cNvPr id="102" name="TextBox 101">
                <a:extLst>
                  <a:ext uri="{FF2B5EF4-FFF2-40B4-BE49-F238E27FC236}">
                    <a16:creationId xmlns:a16="http://schemas.microsoft.com/office/drawing/2014/main" id="{F4BD4C10-1E1B-47B6-8A8A-1E345AF9A4E9}"/>
                  </a:ext>
                </a:extLst>
              </p:cNvPr>
              <p:cNvSpPr txBox="1"/>
              <p:nvPr/>
            </p:nvSpPr>
            <p:spPr>
              <a:xfrm>
                <a:off x="1304966" y="2545829"/>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1</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sp>
            <p:nvSpPr>
              <p:cNvPr id="103" name="TextBox 102">
                <a:extLst>
                  <a:ext uri="{FF2B5EF4-FFF2-40B4-BE49-F238E27FC236}">
                    <a16:creationId xmlns:a16="http://schemas.microsoft.com/office/drawing/2014/main" id="{2A859879-DF11-4BA5-9D30-049986F9F2EC}"/>
                  </a:ext>
                </a:extLst>
              </p:cNvPr>
              <p:cNvSpPr txBox="1"/>
              <p:nvPr/>
            </p:nvSpPr>
            <p:spPr>
              <a:xfrm>
                <a:off x="1691312" y="2545915"/>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2</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sp>
            <p:nvSpPr>
              <p:cNvPr id="104" name="TextBox 103">
                <a:extLst>
                  <a:ext uri="{FF2B5EF4-FFF2-40B4-BE49-F238E27FC236}">
                    <a16:creationId xmlns:a16="http://schemas.microsoft.com/office/drawing/2014/main" id="{4365AF3C-F8B8-435B-8E0B-F28E26FEF62E}"/>
                  </a:ext>
                </a:extLst>
              </p:cNvPr>
              <p:cNvSpPr txBox="1"/>
              <p:nvPr/>
            </p:nvSpPr>
            <p:spPr>
              <a:xfrm>
                <a:off x="2099653" y="2545915"/>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3</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sp>
            <p:nvSpPr>
              <p:cNvPr id="105" name="TextBox 104">
                <a:extLst>
                  <a:ext uri="{FF2B5EF4-FFF2-40B4-BE49-F238E27FC236}">
                    <a16:creationId xmlns:a16="http://schemas.microsoft.com/office/drawing/2014/main" id="{547CA415-D2B6-4456-BB70-A0AEA5C4A229}"/>
                  </a:ext>
                </a:extLst>
              </p:cNvPr>
              <p:cNvSpPr txBox="1"/>
              <p:nvPr/>
            </p:nvSpPr>
            <p:spPr>
              <a:xfrm>
                <a:off x="712479" y="1945171"/>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1</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sp>
            <p:nvSpPr>
              <p:cNvPr id="106" name="TextBox 105">
                <a:extLst>
                  <a:ext uri="{FF2B5EF4-FFF2-40B4-BE49-F238E27FC236}">
                    <a16:creationId xmlns:a16="http://schemas.microsoft.com/office/drawing/2014/main" id="{85F3DC19-4E5A-43F2-99BC-8BC080DBFBAE}"/>
                  </a:ext>
                </a:extLst>
              </p:cNvPr>
              <p:cNvSpPr txBox="1"/>
              <p:nvPr/>
            </p:nvSpPr>
            <p:spPr>
              <a:xfrm>
                <a:off x="723096" y="1514430"/>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2</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sp>
            <p:nvSpPr>
              <p:cNvPr id="107" name="TextBox 106">
                <a:extLst>
                  <a:ext uri="{FF2B5EF4-FFF2-40B4-BE49-F238E27FC236}">
                    <a16:creationId xmlns:a16="http://schemas.microsoft.com/office/drawing/2014/main" id="{09C2D803-7DE4-4E6E-9C72-827CDF4CBF8E}"/>
                  </a:ext>
                </a:extLst>
              </p:cNvPr>
              <p:cNvSpPr txBox="1"/>
              <p:nvPr/>
            </p:nvSpPr>
            <p:spPr>
              <a:xfrm>
                <a:off x="737721" y="1149927"/>
                <a:ext cx="274273" cy="307777"/>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rPr>
                  <a:t>3</a:t>
                </a:r>
                <a:endParaRPr kumimoji="0" lang="en-US" sz="1400" b="0" i="0" u="none" strike="noStrike" kern="0" cap="none" spc="0" normalizeH="0" baseline="-25000" noProof="0" dirty="0">
                  <a:ln>
                    <a:noFill/>
                  </a:ln>
                  <a:solidFill>
                    <a:prstClr val="black"/>
                  </a:solidFill>
                  <a:effectLst/>
                  <a:uLnTx/>
                  <a:uFillTx/>
                  <a:latin typeface="Calibri"/>
                  <a:ea typeface="+mn-ea"/>
                </a:endParaRPr>
              </a:p>
            </p:txBody>
          </p:sp>
        </p:grpSp>
        <p:grpSp>
          <p:nvGrpSpPr>
            <p:cNvPr id="86" name="Group 85">
              <a:extLst>
                <a:ext uri="{FF2B5EF4-FFF2-40B4-BE49-F238E27FC236}">
                  <a16:creationId xmlns:a16="http://schemas.microsoft.com/office/drawing/2014/main" id="{E69BA2B0-BC85-4E23-AE07-214CDD41EC71}"/>
                </a:ext>
              </a:extLst>
            </p:cNvPr>
            <p:cNvGrpSpPr/>
            <p:nvPr/>
          </p:nvGrpSpPr>
          <p:grpSpPr>
            <a:xfrm>
              <a:off x="3770465" y="4801316"/>
              <a:ext cx="5146415" cy="1644231"/>
              <a:chOff x="3770465" y="4801316"/>
              <a:chExt cx="5146415" cy="1644231"/>
            </a:xfrm>
          </p:grpSpPr>
          <p:cxnSp>
            <p:nvCxnSpPr>
              <p:cNvPr id="87" name="Straight Connector 86">
                <a:extLst>
                  <a:ext uri="{FF2B5EF4-FFF2-40B4-BE49-F238E27FC236}">
                    <a16:creationId xmlns:a16="http://schemas.microsoft.com/office/drawing/2014/main" id="{D2BEFA5D-8E64-4A3F-9984-C21A165E9FF4}"/>
                  </a:ext>
                </a:extLst>
              </p:cNvPr>
              <p:cNvCxnSpPr>
                <a:stCxn id="107" idx="0"/>
              </p:cNvCxnSpPr>
              <p:nvPr/>
            </p:nvCxnSpPr>
            <p:spPr bwMode="auto">
              <a:xfrm>
                <a:off x="3770465" y="4801316"/>
                <a:ext cx="1629606" cy="1644231"/>
              </a:xfrm>
              <a:prstGeom prst="line">
                <a:avLst/>
              </a:prstGeom>
              <a:ln>
                <a:solidFill>
                  <a:srgbClr val="7030A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8" name="Curved Connector 99">
                <a:extLst>
                  <a:ext uri="{FF2B5EF4-FFF2-40B4-BE49-F238E27FC236}">
                    <a16:creationId xmlns:a16="http://schemas.microsoft.com/office/drawing/2014/main" id="{DD21E284-AEB8-49D3-9653-D2E9501E4AFC}"/>
                  </a:ext>
                </a:extLst>
              </p:cNvPr>
              <p:cNvCxnSpPr/>
              <p:nvPr/>
            </p:nvCxnSpPr>
            <p:spPr bwMode="auto">
              <a:xfrm rot="10800000" flipV="1">
                <a:off x="5072316" y="5431395"/>
                <a:ext cx="1258580" cy="583877"/>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89" name="TextBox 88">
                <a:extLst>
                  <a:ext uri="{FF2B5EF4-FFF2-40B4-BE49-F238E27FC236}">
                    <a16:creationId xmlns:a16="http://schemas.microsoft.com/office/drawing/2014/main" id="{77AF7BB8-81A9-4ED7-B52E-EBCC5B808441}"/>
                  </a:ext>
                </a:extLst>
              </p:cNvPr>
              <p:cNvSpPr txBox="1"/>
              <p:nvPr/>
            </p:nvSpPr>
            <p:spPr>
              <a:xfrm>
                <a:off x="6332560" y="5247608"/>
                <a:ext cx="2584320" cy="338554"/>
              </a:xfrm>
              <a:prstGeom prst="rect">
                <a:avLst/>
              </a:prstGeom>
              <a:noFill/>
            </p:spPr>
            <p:txBody>
              <a:bodyPr wrap="square" rtlCol="0">
                <a:spAutoFit/>
              </a:bodyPr>
              <a:lstStyle/>
              <a:p>
                <a:r>
                  <a:rPr lang="en-NZ" sz="1600" dirty="0">
                    <a:solidFill>
                      <a:srgbClr val="7030A0"/>
                    </a:solidFill>
                  </a:rPr>
                  <a:t>Decision Boundary</a:t>
                </a:r>
              </a:p>
            </p:txBody>
          </p:sp>
        </p:grpSp>
      </p:grpSp>
      <p:sp>
        <p:nvSpPr>
          <p:cNvPr id="176" name="Arrow: Notched Right 175">
            <a:extLst>
              <a:ext uri="{FF2B5EF4-FFF2-40B4-BE49-F238E27FC236}">
                <a16:creationId xmlns:a16="http://schemas.microsoft.com/office/drawing/2014/main" id="{E216F709-2859-483E-A752-FF1A9CEAD5BB}"/>
              </a:ext>
            </a:extLst>
          </p:cNvPr>
          <p:cNvSpPr/>
          <p:nvPr/>
        </p:nvSpPr>
        <p:spPr>
          <a:xfrm>
            <a:off x="3806660" y="4915643"/>
            <a:ext cx="321878" cy="722851"/>
          </a:xfrm>
          <a:prstGeom prst="notch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Z" dirty="0"/>
          </a:p>
        </p:txBody>
      </p:sp>
      <p:sp>
        <p:nvSpPr>
          <p:cNvPr id="177" name="TextBox 176">
            <a:extLst>
              <a:ext uri="{FF2B5EF4-FFF2-40B4-BE49-F238E27FC236}">
                <a16:creationId xmlns:a16="http://schemas.microsoft.com/office/drawing/2014/main" id="{08657473-FA18-4D9B-8958-5C05839CF3A3}"/>
              </a:ext>
            </a:extLst>
          </p:cNvPr>
          <p:cNvSpPr txBox="1"/>
          <p:nvPr/>
        </p:nvSpPr>
        <p:spPr>
          <a:xfrm>
            <a:off x="8615331" y="4830830"/>
            <a:ext cx="3051342" cy="830997"/>
          </a:xfrm>
          <a:prstGeom prst="rect">
            <a:avLst/>
          </a:prstGeom>
          <a:noFill/>
        </p:spPr>
        <p:txBody>
          <a:bodyPr wrap="square">
            <a:spAutoFit/>
          </a:bodyPr>
          <a:lstStyle/>
          <a:p>
            <a:pPr marL="742950" lvl="1" indent="-285750">
              <a:buFont typeface="Arial" panose="020B0604020202020204" pitchFamily="34" charset="0"/>
              <a:buChar char="•"/>
            </a:pPr>
            <a:r>
              <a:rPr lang="en-NZ" sz="1600" dirty="0">
                <a:solidFill>
                  <a:schemeClr val="accent6">
                    <a:lumMod val="75000"/>
                  </a:schemeClr>
                </a:solidFill>
              </a:rPr>
              <a:t>Blue</a:t>
            </a:r>
            <a:r>
              <a:rPr lang="en-NZ" sz="1600" dirty="0"/>
              <a:t> = false</a:t>
            </a:r>
          </a:p>
          <a:p>
            <a:pPr marL="742950" lvl="1" indent="-285750">
              <a:buFont typeface="Arial" panose="020B0604020202020204" pitchFamily="34" charset="0"/>
              <a:buChar char="•"/>
            </a:pPr>
            <a:r>
              <a:rPr lang="en-NZ" sz="1600" dirty="0">
                <a:solidFill>
                  <a:srgbClr val="FF0000"/>
                </a:solidFill>
              </a:rPr>
              <a:t>Magenta</a:t>
            </a:r>
            <a:r>
              <a:rPr lang="en-NZ" sz="1600" dirty="0"/>
              <a:t> = true</a:t>
            </a:r>
          </a:p>
          <a:p>
            <a:pPr marL="742950" lvl="1" indent="-285750">
              <a:buFont typeface="Arial" panose="020B0604020202020204" pitchFamily="34" charset="0"/>
              <a:buChar char="•"/>
            </a:pPr>
            <a:r>
              <a:rPr lang="en-NZ" sz="1600" dirty="0">
                <a:solidFill>
                  <a:srgbClr val="7030A0"/>
                </a:solidFill>
              </a:rPr>
              <a:t>Line</a:t>
            </a:r>
            <a:r>
              <a:rPr lang="en-NZ" sz="1600" dirty="0"/>
              <a:t> = decision boundary</a:t>
            </a:r>
          </a:p>
        </p:txBody>
      </p:sp>
    </p:spTree>
    <p:extLst>
      <p:ext uri="{BB962C8B-B14F-4D97-AF65-F5344CB8AC3E}">
        <p14:creationId xmlns:p14="http://schemas.microsoft.com/office/powerpoint/2010/main" val="1614820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Logistic Regression</a:t>
            </a:r>
            <a:br>
              <a:rPr lang="en-NZ" dirty="0"/>
            </a:br>
            <a:r>
              <a:rPr lang="en-NZ" dirty="0"/>
              <a:t>Logistic Regression in Python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19</a:t>
            </a:fld>
            <a:endParaRPr lang="en-NZ"/>
          </a:p>
        </p:txBody>
      </p:sp>
      <p:sp>
        <p:nvSpPr>
          <p:cNvPr id="8" name="TextBox 7">
            <a:extLst>
              <a:ext uri="{FF2B5EF4-FFF2-40B4-BE49-F238E27FC236}">
                <a16:creationId xmlns:a16="http://schemas.microsoft.com/office/drawing/2014/main" id="{0D5238B6-631E-4457-82A6-F2CF1658FDFA}"/>
              </a:ext>
            </a:extLst>
          </p:cNvPr>
          <p:cNvSpPr txBox="1"/>
          <p:nvPr/>
        </p:nvSpPr>
        <p:spPr>
          <a:xfrm>
            <a:off x="2075793" y="2281734"/>
            <a:ext cx="7935986" cy="646331"/>
          </a:xfrm>
          <a:prstGeom prst="rect">
            <a:avLst/>
          </a:prstGeom>
          <a:noFill/>
        </p:spPr>
        <p:txBody>
          <a:bodyPr wrap="square" rtlCol="0">
            <a:spAutoFit/>
          </a:bodyPr>
          <a:lstStyle/>
          <a:p>
            <a:pPr algn="ctr"/>
            <a:r>
              <a:rPr lang="en-GB" sz="3600" dirty="0"/>
              <a:t>Let’s Try Logistic Regression in Python  </a:t>
            </a:r>
          </a:p>
        </p:txBody>
      </p:sp>
      <p:grpSp>
        <p:nvGrpSpPr>
          <p:cNvPr id="9" name="Group 8">
            <a:extLst>
              <a:ext uri="{FF2B5EF4-FFF2-40B4-BE49-F238E27FC236}">
                <a16:creationId xmlns:a16="http://schemas.microsoft.com/office/drawing/2014/main" id="{7AEF54F7-87C3-425F-8BE7-D8B7941FBCFE}"/>
              </a:ext>
            </a:extLst>
          </p:cNvPr>
          <p:cNvGrpSpPr>
            <a:grpSpLocks noChangeAspect="1"/>
          </p:cNvGrpSpPr>
          <p:nvPr/>
        </p:nvGrpSpPr>
        <p:grpSpPr>
          <a:xfrm>
            <a:off x="3686185" y="4567406"/>
            <a:ext cx="4433069" cy="1000676"/>
            <a:chOff x="2636730" y="4347438"/>
            <a:chExt cx="6874193" cy="1551710"/>
          </a:xfrm>
        </p:grpSpPr>
        <p:pic>
          <p:nvPicPr>
            <p:cNvPr id="11" name="Picture 10" descr="Logo, icon&#10;&#10;Description automatically generated">
              <a:extLst>
                <a:ext uri="{FF2B5EF4-FFF2-40B4-BE49-F238E27FC236}">
                  <a16:creationId xmlns:a16="http://schemas.microsoft.com/office/drawing/2014/main" id="{EA593E96-4CFA-4F26-891A-365E38DF7C04}"/>
                </a:ext>
              </a:extLst>
            </p:cNvPr>
            <p:cNvPicPr>
              <a:picLocks noChangeAspect="1"/>
            </p:cNvPicPr>
            <p:nvPr/>
          </p:nvPicPr>
          <p:blipFill rotWithShape="1">
            <a:blip r:embed="rId3"/>
            <a:srcRect l="33756" t="15496" r="30989" b="9022"/>
            <a:stretch/>
          </p:blipFill>
          <p:spPr>
            <a:xfrm>
              <a:off x="8468223" y="4569112"/>
              <a:ext cx="1042700" cy="1108362"/>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991BD9CF-EFB8-4243-969B-20CC9D2E0AD1}"/>
                </a:ext>
              </a:extLst>
            </p:cNvPr>
            <p:cNvPicPr>
              <a:picLocks noChangeAspect="1"/>
            </p:cNvPicPr>
            <p:nvPr/>
          </p:nvPicPr>
          <p:blipFill rotWithShape="1">
            <a:blip r:embed="rId4"/>
            <a:srcRect l="67190" t="14786" r="1021" b="30904"/>
            <a:stretch/>
          </p:blipFill>
          <p:spPr>
            <a:xfrm>
              <a:off x="6432138" y="4347438"/>
              <a:ext cx="1634837" cy="1551710"/>
            </a:xfrm>
            <a:prstGeom prst="rect">
              <a:avLst/>
            </a:prstGeom>
          </p:spPr>
        </p:pic>
        <p:pic>
          <p:nvPicPr>
            <p:cNvPr id="14" name="Picture 13" descr="A picture containing logo&#10;&#10;Description automatically generated">
              <a:extLst>
                <a:ext uri="{FF2B5EF4-FFF2-40B4-BE49-F238E27FC236}">
                  <a16:creationId xmlns:a16="http://schemas.microsoft.com/office/drawing/2014/main" id="{522C0348-123A-40C3-9591-53565D76CE64}"/>
                </a:ext>
              </a:extLst>
            </p:cNvPr>
            <p:cNvPicPr>
              <a:picLocks noChangeAspect="1"/>
            </p:cNvPicPr>
            <p:nvPr/>
          </p:nvPicPr>
          <p:blipFill rotWithShape="1">
            <a:blip r:embed="rId4"/>
            <a:srcRect l="3214" t="14333" r="63157" b="31356"/>
            <a:stretch/>
          </p:blipFill>
          <p:spPr>
            <a:xfrm>
              <a:off x="4573481" y="4347438"/>
              <a:ext cx="1729454" cy="1551710"/>
            </a:xfrm>
            <a:prstGeom prst="rect">
              <a:avLst/>
            </a:prstGeom>
          </p:spPr>
        </p:pic>
        <p:pic>
          <p:nvPicPr>
            <p:cNvPr id="16" name="Picture 15" descr="A picture containing circle&#10;&#10;Description automatically generated">
              <a:extLst>
                <a:ext uri="{FF2B5EF4-FFF2-40B4-BE49-F238E27FC236}">
                  <a16:creationId xmlns:a16="http://schemas.microsoft.com/office/drawing/2014/main" id="{8084A065-7496-4149-AE85-FC793DB17E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Tree>
    <p:extLst>
      <p:ext uri="{BB962C8B-B14F-4D97-AF65-F5344CB8AC3E}">
        <p14:creationId xmlns:p14="http://schemas.microsoft.com/office/powerpoint/2010/main" val="4221067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116A7D-A7B6-41CB-AB50-2CB8C581F747}"/>
              </a:ext>
            </a:extLst>
          </p:cNvPr>
          <p:cNvPicPr>
            <a:picLocks noChangeAspect="1"/>
          </p:cNvPicPr>
          <p:nvPr/>
        </p:nvPicPr>
        <p:blipFill>
          <a:blip r:embed="rId2"/>
          <a:stretch>
            <a:fillRect/>
          </a:stretch>
        </p:blipFill>
        <p:spPr>
          <a:xfrm>
            <a:off x="650183" y="3774491"/>
            <a:ext cx="5144800" cy="2309830"/>
          </a:xfrm>
          <a:prstGeom prst="rect">
            <a:avLst/>
          </a:prstGeom>
        </p:spPr>
      </p:pic>
      <p:pic>
        <p:nvPicPr>
          <p:cNvPr id="1026" name="Picture 2" descr="Chart, scatter chart&#10;&#10;Description automatically generated">
            <a:extLst>
              <a:ext uri="{FF2B5EF4-FFF2-40B4-BE49-F238E27FC236}">
                <a16:creationId xmlns:a16="http://schemas.microsoft.com/office/drawing/2014/main" id="{E68B0F79-0A75-44EB-9AA5-B0929D347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018" y="3638305"/>
            <a:ext cx="4931475" cy="25822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Review</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30836" y="1808298"/>
            <a:ext cx="4523344" cy="190077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b="1" dirty="0"/>
              <a:t>Types of Machine Learning</a:t>
            </a:r>
          </a:p>
          <a:p>
            <a:pPr marL="800100" lvl="1" indent="-342900">
              <a:lnSpc>
                <a:spcPct val="150000"/>
              </a:lnSpc>
              <a:buFont typeface="Arial" panose="020B0604020202020204" pitchFamily="34" charset="0"/>
              <a:buChar char="•"/>
            </a:pPr>
            <a:r>
              <a:rPr lang="en-GB" sz="1600" dirty="0"/>
              <a:t>Supervised Learning</a:t>
            </a:r>
          </a:p>
          <a:p>
            <a:pPr marL="800100" lvl="1" indent="-342900">
              <a:lnSpc>
                <a:spcPct val="150000"/>
              </a:lnSpc>
              <a:buFont typeface="Arial" panose="020B0604020202020204" pitchFamily="34" charset="0"/>
              <a:buChar char="•"/>
            </a:pPr>
            <a:r>
              <a:rPr lang="en-GB" sz="1600" dirty="0"/>
              <a:t>Unsupervised Learning</a:t>
            </a:r>
          </a:p>
          <a:p>
            <a:pPr marL="800100" lvl="1" indent="-342900">
              <a:lnSpc>
                <a:spcPct val="150000"/>
              </a:lnSpc>
              <a:buFont typeface="Arial" panose="020B0604020202020204" pitchFamily="34" charset="0"/>
              <a:buChar char="•"/>
            </a:pPr>
            <a:r>
              <a:rPr lang="en-GB" sz="1600" dirty="0"/>
              <a:t>Reinforcement Learning</a:t>
            </a:r>
          </a:p>
          <a:p>
            <a:pPr lvl="1">
              <a:lnSpc>
                <a:spcPct val="150000"/>
              </a:lnSpc>
            </a:pPr>
            <a:endParaRPr lang="en-GB" sz="1600" dirty="0"/>
          </a:p>
        </p:txBody>
      </p:sp>
      <p:sp>
        <p:nvSpPr>
          <p:cNvPr id="11" name="TextBox 10">
            <a:extLst>
              <a:ext uri="{FF2B5EF4-FFF2-40B4-BE49-F238E27FC236}">
                <a16:creationId xmlns:a16="http://schemas.microsoft.com/office/drawing/2014/main" id="{34FDBB65-B6C3-4DCB-A5AD-62485D99CD27}"/>
              </a:ext>
            </a:extLst>
          </p:cNvPr>
          <p:cNvSpPr txBox="1"/>
          <p:nvPr/>
        </p:nvSpPr>
        <p:spPr>
          <a:xfrm>
            <a:off x="6247317" y="1742662"/>
            <a:ext cx="4523344" cy="217777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1600" b="1" dirty="0"/>
              <a:t>Supervised</a:t>
            </a:r>
            <a:r>
              <a:rPr lang="en-GB" sz="1600" dirty="0"/>
              <a:t> </a:t>
            </a:r>
            <a:r>
              <a:rPr lang="en-GB" sz="1600" b="1" dirty="0"/>
              <a:t>Learning</a:t>
            </a:r>
          </a:p>
          <a:p>
            <a:pPr marL="800100" lvl="1" indent="-342900">
              <a:lnSpc>
                <a:spcPct val="150000"/>
              </a:lnSpc>
              <a:buFont typeface="Arial" panose="020B0604020202020204" pitchFamily="34" charset="0"/>
              <a:buChar char="•"/>
            </a:pPr>
            <a:r>
              <a:rPr lang="en-GB" sz="1600" dirty="0"/>
              <a:t>Regression </a:t>
            </a:r>
            <a:r>
              <a:rPr lang="en-NZ" sz="1600" dirty="0"/>
              <a:t>(predicting values)</a:t>
            </a:r>
          </a:p>
          <a:p>
            <a:pPr marL="1257300" lvl="2" indent="-342900">
              <a:lnSpc>
                <a:spcPct val="150000"/>
              </a:lnSpc>
              <a:buFont typeface="Arial" panose="020B0604020202020204" pitchFamily="34" charset="0"/>
              <a:buChar char="•"/>
            </a:pPr>
            <a:r>
              <a:rPr lang="en-GB" sz="1400" dirty="0"/>
              <a:t>Linear Regression</a:t>
            </a:r>
          </a:p>
          <a:p>
            <a:pPr marL="1257300" lvl="2" indent="-342900">
              <a:lnSpc>
                <a:spcPct val="150000"/>
              </a:lnSpc>
              <a:buFont typeface="Arial" panose="020B0604020202020204" pitchFamily="34" charset="0"/>
              <a:buChar char="•"/>
            </a:pPr>
            <a:r>
              <a:rPr lang="en-GB" sz="1400" dirty="0"/>
              <a:t>Polynomial Regression</a:t>
            </a:r>
          </a:p>
          <a:p>
            <a:pPr marL="800100" lvl="1" indent="-342900">
              <a:lnSpc>
                <a:spcPct val="150000"/>
              </a:lnSpc>
              <a:buFont typeface="Arial" panose="020B0604020202020204" pitchFamily="34" charset="0"/>
              <a:buChar char="•"/>
            </a:pPr>
            <a:r>
              <a:rPr lang="en-GB" sz="1600" b="1" dirty="0">
                <a:solidFill>
                  <a:schemeClr val="accent4">
                    <a:lumMod val="75000"/>
                  </a:schemeClr>
                </a:solidFill>
              </a:rPr>
              <a:t>Classification </a:t>
            </a:r>
            <a:r>
              <a:rPr lang="en-NZ" sz="1600" b="1" dirty="0">
                <a:solidFill>
                  <a:schemeClr val="accent4">
                    <a:lumMod val="75000"/>
                  </a:schemeClr>
                </a:solidFill>
              </a:rPr>
              <a:t>(predicting classes)</a:t>
            </a:r>
            <a:endParaRPr lang="en-GB" sz="1600" b="1" dirty="0">
              <a:solidFill>
                <a:schemeClr val="accent4">
                  <a:lumMod val="75000"/>
                </a:schemeClr>
              </a:solidFill>
            </a:endParaRPr>
          </a:p>
          <a:p>
            <a:pPr lvl="1">
              <a:lnSpc>
                <a:spcPct val="150000"/>
              </a:lnSpc>
            </a:pPr>
            <a:endParaRPr lang="en-GB" sz="1600" dirty="0"/>
          </a:p>
        </p:txBody>
      </p:sp>
    </p:spTree>
    <p:extLst>
      <p:ext uri="{BB962C8B-B14F-4D97-AF65-F5344CB8AC3E}">
        <p14:creationId xmlns:p14="http://schemas.microsoft.com/office/powerpoint/2010/main" val="316960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Logistic Regression</a:t>
            </a:r>
            <a:br>
              <a:rPr lang="en-NZ" dirty="0"/>
            </a:br>
            <a:r>
              <a:rPr lang="en-NZ" dirty="0"/>
              <a:t>Logistic Regression in Python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10058400"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Let’s use the </a:t>
            </a:r>
            <a:r>
              <a:rPr lang="en-GB" b="1" dirty="0">
                <a:solidFill>
                  <a:srgbClr val="7030A0"/>
                </a:solidFill>
              </a:rPr>
              <a:t>iris dataset </a:t>
            </a:r>
            <a:r>
              <a:rPr lang="en-GB" dirty="0"/>
              <a:t>to illustrate </a:t>
            </a:r>
            <a:r>
              <a:rPr lang="en-GB" b="1" dirty="0">
                <a:solidFill>
                  <a:srgbClr val="7030A0"/>
                </a:solidFill>
              </a:rPr>
              <a:t>Logistic Regression</a:t>
            </a:r>
            <a:r>
              <a:rPr lang="en-GB" dirty="0"/>
              <a:t>.</a:t>
            </a:r>
          </a:p>
          <a:p>
            <a:pPr marL="285750" indent="-285750">
              <a:lnSpc>
                <a:spcPct val="150000"/>
              </a:lnSpc>
              <a:buFont typeface="Arial" panose="020B0604020202020204" pitchFamily="34" charset="0"/>
              <a:buChar char="•"/>
            </a:pPr>
            <a:r>
              <a:rPr lang="en-GB" b="1" dirty="0">
                <a:solidFill>
                  <a:srgbClr val="7030A0"/>
                </a:solidFill>
              </a:rPr>
              <a:t>Iris dataset</a:t>
            </a:r>
            <a:r>
              <a:rPr lang="en-GB" dirty="0"/>
              <a:t> is a famous dataset that contains the sepal and petal length and width of </a:t>
            </a:r>
            <a:r>
              <a:rPr lang="en-GB" b="1" dirty="0"/>
              <a:t>150</a:t>
            </a:r>
            <a:r>
              <a:rPr lang="en-GB" dirty="0"/>
              <a:t> iris flowers of three different species: </a:t>
            </a:r>
            <a:r>
              <a:rPr lang="en-GB" i="1" dirty="0"/>
              <a:t>Iris </a:t>
            </a:r>
            <a:r>
              <a:rPr lang="en-GB" i="1" dirty="0" err="1"/>
              <a:t>setosa</a:t>
            </a:r>
            <a:r>
              <a:rPr lang="en-GB" i="1" dirty="0"/>
              <a:t>, Iris versicolor, and Iris virginica</a:t>
            </a:r>
            <a:r>
              <a:rPr lang="en-GB" dirty="0"/>
              <a:t>.</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p:txBody>
      </p:sp>
      <p:pic>
        <p:nvPicPr>
          <p:cNvPr id="4" name="Picture 3">
            <a:extLst>
              <a:ext uri="{FF2B5EF4-FFF2-40B4-BE49-F238E27FC236}">
                <a16:creationId xmlns:a16="http://schemas.microsoft.com/office/drawing/2014/main" id="{7023ACF9-D4B7-4EF0-AF98-23879A980A29}"/>
              </a:ext>
            </a:extLst>
          </p:cNvPr>
          <p:cNvPicPr>
            <a:picLocks noChangeAspect="1"/>
          </p:cNvPicPr>
          <p:nvPr/>
        </p:nvPicPr>
        <p:blipFill>
          <a:blip r:embed="rId3"/>
          <a:stretch>
            <a:fillRect/>
          </a:stretch>
        </p:blipFill>
        <p:spPr>
          <a:xfrm>
            <a:off x="3171317" y="3188117"/>
            <a:ext cx="5337672" cy="2937627"/>
          </a:xfrm>
          <a:prstGeom prst="rect">
            <a:avLst/>
          </a:prstGeom>
        </p:spPr>
      </p:pic>
    </p:spTree>
    <p:extLst>
      <p:ext uri="{BB962C8B-B14F-4D97-AF65-F5344CB8AC3E}">
        <p14:creationId xmlns:p14="http://schemas.microsoft.com/office/powerpoint/2010/main" val="29807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Logistic Regression</a:t>
            </a:r>
            <a:br>
              <a:rPr lang="en-NZ" dirty="0"/>
            </a:br>
            <a:r>
              <a:rPr lang="en-NZ" dirty="0"/>
              <a:t>Logistic Regression in Python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21</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10058400" cy="42043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Let’s build a classifier to detect the </a:t>
            </a:r>
            <a:r>
              <a:rPr lang="en-GB" b="1" dirty="0">
                <a:solidFill>
                  <a:schemeClr val="accent6">
                    <a:lumMod val="75000"/>
                  </a:schemeClr>
                </a:solidFill>
              </a:rPr>
              <a:t>Iris virginica </a:t>
            </a:r>
            <a:r>
              <a:rPr lang="en-GB" dirty="0"/>
              <a:t>type based only on the </a:t>
            </a:r>
            <a:r>
              <a:rPr lang="en-GB" b="1" dirty="0">
                <a:solidFill>
                  <a:schemeClr val="accent6">
                    <a:lumMod val="75000"/>
                  </a:schemeClr>
                </a:solidFill>
              </a:rPr>
              <a:t>petal</a:t>
            </a:r>
            <a:r>
              <a:rPr lang="en-GB" dirty="0"/>
              <a:t> </a:t>
            </a:r>
            <a:r>
              <a:rPr lang="en-GB" b="1" dirty="0">
                <a:solidFill>
                  <a:schemeClr val="accent6">
                    <a:lumMod val="75000"/>
                  </a:schemeClr>
                </a:solidFill>
              </a:rPr>
              <a:t>width</a:t>
            </a:r>
            <a:r>
              <a:rPr lang="en-GB" dirty="0"/>
              <a:t> feature. </a:t>
            </a:r>
          </a:p>
          <a:p>
            <a:pPr marL="285750" indent="-285750">
              <a:lnSpc>
                <a:spcPct val="150000"/>
              </a:lnSpc>
              <a:buFont typeface="Arial" panose="020B0604020202020204" pitchFamily="34" charset="0"/>
              <a:buChar char="•"/>
            </a:pPr>
            <a:r>
              <a:rPr lang="en-GB" dirty="0"/>
              <a:t>First load the data:</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dirty="0"/>
              <a:t>Set X with the petal width.</a:t>
            </a:r>
          </a:p>
          <a:p>
            <a:pPr marL="285750" indent="-285750">
              <a:lnSpc>
                <a:spcPct val="150000"/>
              </a:lnSpc>
              <a:buFont typeface="Arial" panose="020B0604020202020204" pitchFamily="34" charset="0"/>
              <a:buChar char="•"/>
            </a:pPr>
            <a:r>
              <a:rPr lang="en-GB" dirty="0"/>
              <a:t>Set Y = 1 if Iris virginica, else 0</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dirty="0"/>
              <a:t>Now train a Logistic Regression model:</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p:txBody>
      </p:sp>
      <p:sp>
        <p:nvSpPr>
          <p:cNvPr id="9" name="TextBox 8">
            <a:extLst>
              <a:ext uri="{FF2B5EF4-FFF2-40B4-BE49-F238E27FC236}">
                <a16:creationId xmlns:a16="http://schemas.microsoft.com/office/drawing/2014/main" id="{3A389FC7-2C46-431A-A9E7-9BA81CDC1FC0}"/>
              </a:ext>
            </a:extLst>
          </p:cNvPr>
          <p:cNvSpPr txBox="1"/>
          <p:nvPr/>
        </p:nvSpPr>
        <p:spPr>
          <a:xfrm>
            <a:off x="7016797" y="2234010"/>
            <a:ext cx="3319943" cy="1169551"/>
          </a:xfrm>
          <a:prstGeom prst="rect">
            <a:avLst/>
          </a:prstGeom>
          <a:noFill/>
        </p:spPr>
        <p:txBody>
          <a:bodyPr wrap="square">
            <a:spAutoFit/>
          </a:bodyPr>
          <a:lstStyle/>
          <a:p>
            <a:r>
              <a:rPr lang="en-NZ" sz="1400" dirty="0"/>
              <a:t>import </a:t>
            </a:r>
            <a:r>
              <a:rPr lang="en-NZ" sz="1400" dirty="0" err="1"/>
              <a:t>numpy</a:t>
            </a:r>
            <a:r>
              <a:rPr lang="en-NZ" sz="1400" dirty="0"/>
              <a:t> as np</a:t>
            </a:r>
          </a:p>
          <a:p>
            <a:r>
              <a:rPr lang="en-NZ" sz="1400" dirty="0"/>
              <a:t>import </a:t>
            </a:r>
            <a:r>
              <a:rPr lang="en-NZ" sz="1400" dirty="0" err="1"/>
              <a:t>matplotlib.pyplot</a:t>
            </a:r>
            <a:r>
              <a:rPr lang="en-NZ" sz="1400" dirty="0"/>
              <a:t> as </a:t>
            </a:r>
            <a:r>
              <a:rPr lang="en-NZ" sz="1400" dirty="0" err="1"/>
              <a:t>plt</a:t>
            </a:r>
            <a:endParaRPr lang="en-NZ" sz="1400" dirty="0"/>
          </a:p>
          <a:p>
            <a:r>
              <a:rPr lang="en-NZ" sz="1400" dirty="0"/>
              <a:t>from </a:t>
            </a:r>
            <a:r>
              <a:rPr lang="en-NZ" sz="1400" dirty="0" err="1"/>
              <a:t>sklearn</a:t>
            </a:r>
            <a:r>
              <a:rPr lang="en-NZ" sz="1400" dirty="0"/>
              <a:t> import datasets</a:t>
            </a:r>
          </a:p>
          <a:p>
            <a:r>
              <a:rPr lang="en-NZ" sz="1400" dirty="0"/>
              <a:t>iris = </a:t>
            </a:r>
            <a:r>
              <a:rPr lang="en-NZ" sz="1400" dirty="0" err="1"/>
              <a:t>datasets.load_iris</a:t>
            </a:r>
            <a:r>
              <a:rPr lang="en-NZ" sz="1400" dirty="0"/>
              <a:t>()</a:t>
            </a:r>
          </a:p>
          <a:p>
            <a:r>
              <a:rPr lang="en-NZ" sz="1400" dirty="0"/>
              <a:t>list(</a:t>
            </a:r>
            <a:r>
              <a:rPr lang="en-NZ" sz="1400" dirty="0" err="1"/>
              <a:t>iris.keys</a:t>
            </a:r>
            <a:r>
              <a:rPr lang="en-NZ" sz="1400" dirty="0"/>
              <a:t>())</a:t>
            </a:r>
          </a:p>
        </p:txBody>
      </p:sp>
      <p:sp>
        <p:nvSpPr>
          <p:cNvPr id="11" name="TextBox 10">
            <a:extLst>
              <a:ext uri="{FF2B5EF4-FFF2-40B4-BE49-F238E27FC236}">
                <a16:creationId xmlns:a16="http://schemas.microsoft.com/office/drawing/2014/main" id="{525C8159-C5A2-4F5D-A58D-21CB310DF1FE}"/>
              </a:ext>
            </a:extLst>
          </p:cNvPr>
          <p:cNvSpPr txBox="1"/>
          <p:nvPr/>
        </p:nvSpPr>
        <p:spPr>
          <a:xfrm>
            <a:off x="7016797" y="3602614"/>
            <a:ext cx="4973920" cy="523220"/>
          </a:xfrm>
          <a:prstGeom prst="rect">
            <a:avLst/>
          </a:prstGeom>
          <a:noFill/>
        </p:spPr>
        <p:txBody>
          <a:bodyPr wrap="square">
            <a:spAutoFit/>
          </a:bodyPr>
          <a:lstStyle/>
          <a:p>
            <a:r>
              <a:rPr lang="en-NZ" sz="1400" dirty="0"/>
              <a:t>X = iris["data"][:, 3:] # petal width</a:t>
            </a:r>
          </a:p>
          <a:p>
            <a:r>
              <a:rPr lang="en-NZ" sz="1400" dirty="0"/>
              <a:t>y = (iris["target"] == 2).</a:t>
            </a:r>
            <a:r>
              <a:rPr lang="en-NZ" sz="1400" dirty="0" err="1"/>
              <a:t>astype</a:t>
            </a:r>
            <a:r>
              <a:rPr lang="en-NZ" sz="1400" dirty="0"/>
              <a:t>(np.int64) # 1 if Iris virginica, else 0</a:t>
            </a:r>
          </a:p>
        </p:txBody>
      </p:sp>
      <p:sp>
        <p:nvSpPr>
          <p:cNvPr id="15" name="TextBox 14">
            <a:extLst>
              <a:ext uri="{FF2B5EF4-FFF2-40B4-BE49-F238E27FC236}">
                <a16:creationId xmlns:a16="http://schemas.microsoft.com/office/drawing/2014/main" id="{9BB7A08B-8264-4BEA-9BAF-72703537F4A2}"/>
              </a:ext>
            </a:extLst>
          </p:cNvPr>
          <p:cNvSpPr txBox="1"/>
          <p:nvPr/>
        </p:nvSpPr>
        <p:spPr>
          <a:xfrm>
            <a:off x="7016797" y="4533638"/>
            <a:ext cx="4748470" cy="738664"/>
          </a:xfrm>
          <a:prstGeom prst="rect">
            <a:avLst/>
          </a:prstGeom>
          <a:noFill/>
        </p:spPr>
        <p:txBody>
          <a:bodyPr wrap="square">
            <a:spAutoFit/>
          </a:bodyPr>
          <a:lstStyle/>
          <a:p>
            <a:r>
              <a:rPr lang="en-NZ" sz="1400" dirty="0"/>
              <a:t>from </a:t>
            </a:r>
            <a:r>
              <a:rPr lang="en-NZ" sz="1400" dirty="0" err="1"/>
              <a:t>sklearn.linear_model</a:t>
            </a:r>
            <a:r>
              <a:rPr lang="en-NZ" sz="1400" dirty="0"/>
              <a:t> import </a:t>
            </a:r>
            <a:r>
              <a:rPr lang="en-NZ" sz="1400" dirty="0" err="1"/>
              <a:t>LogisticRegression</a:t>
            </a:r>
            <a:endParaRPr lang="en-NZ" sz="1400" dirty="0"/>
          </a:p>
          <a:p>
            <a:r>
              <a:rPr lang="en-NZ" sz="1400" dirty="0" err="1"/>
              <a:t>log_reg</a:t>
            </a:r>
            <a:r>
              <a:rPr lang="en-NZ" sz="1400" dirty="0"/>
              <a:t> = </a:t>
            </a:r>
            <a:r>
              <a:rPr lang="en-NZ" sz="1400" dirty="0" err="1"/>
              <a:t>LogisticRegression</a:t>
            </a:r>
            <a:r>
              <a:rPr lang="en-NZ" sz="1400" dirty="0"/>
              <a:t>()</a:t>
            </a:r>
          </a:p>
          <a:p>
            <a:r>
              <a:rPr lang="en-NZ" sz="1400" dirty="0" err="1"/>
              <a:t>log_reg.fit</a:t>
            </a:r>
            <a:r>
              <a:rPr lang="en-NZ" sz="1400" dirty="0"/>
              <a:t>(X, y)</a:t>
            </a:r>
          </a:p>
        </p:txBody>
      </p:sp>
    </p:spTree>
    <p:extLst>
      <p:ext uri="{BB962C8B-B14F-4D97-AF65-F5344CB8AC3E}">
        <p14:creationId xmlns:p14="http://schemas.microsoft.com/office/powerpoint/2010/main" val="3759617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Logistic Regression</a:t>
            </a:r>
            <a:br>
              <a:rPr lang="en-NZ" dirty="0"/>
            </a:br>
            <a:r>
              <a:rPr lang="en-NZ" dirty="0"/>
              <a:t>Logistic Regression in Python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10058400" cy="46198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Let’s look at the model’s estimated probabilities for flowers with petal widths varying from 0 cm to 3 cm:</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a:p>
            <a:pPr>
              <a:lnSpc>
                <a:spcPct val="150000"/>
              </a:lnSpc>
            </a:pPr>
            <a:endParaRPr lang="en-GB" dirty="0"/>
          </a:p>
          <a:p>
            <a:pPr marL="285750" indent="-285750">
              <a:lnSpc>
                <a:spcPct val="150000"/>
              </a:lnSpc>
              <a:buFont typeface="Arial" panose="020B0604020202020204" pitchFamily="34" charset="0"/>
              <a:buChar char="•"/>
            </a:pPr>
            <a:r>
              <a:rPr lang="en-GB" dirty="0"/>
              <a:t>The petal width of Iris virginica flowers ranges from 1.4 cm to 2.5 cm, while the other iris flowers range from 0.1 cm to 1.8 cm. </a:t>
            </a:r>
          </a:p>
          <a:p>
            <a:pPr marL="285750" indent="-285750">
              <a:lnSpc>
                <a:spcPct val="150000"/>
              </a:lnSpc>
              <a:buFont typeface="Arial" panose="020B0604020202020204" pitchFamily="34" charset="0"/>
              <a:buChar char="•"/>
            </a:pPr>
            <a:r>
              <a:rPr lang="en-GB" dirty="0"/>
              <a:t>Notice that there is a bit of overlap. Above about 2 cm the classifier is highly confident that the flower is an Iris virginica while below 1 cm it is highly confident that it is not an Iris virginica. (</a:t>
            </a:r>
            <a:r>
              <a:rPr lang="en-GB" dirty="0">
                <a:solidFill>
                  <a:srgbClr val="FF0000"/>
                </a:solidFill>
              </a:rPr>
              <a:t>Underfitting</a:t>
            </a:r>
            <a:r>
              <a:rPr lang="en-GB" dirty="0"/>
              <a:t>)</a:t>
            </a:r>
          </a:p>
        </p:txBody>
      </p:sp>
      <p:sp>
        <p:nvSpPr>
          <p:cNvPr id="13" name="TextBox 12">
            <a:extLst>
              <a:ext uri="{FF2B5EF4-FFF2-40B4-BE49-F238E27FC236}">
                <a16:creationId xmlns:a16="http://schemas.microsoft.com/office/drawing/2014/main" id="{DA5A161D-DAC4-494B-B845-72CB5C2FDEFF}"/>
              </a:ext>
            </a:extLst>
          </p:cNvPr>
          <p:cNvSpPr txBox="1"/>
          <p:nvPr/>
        </p:nvSpPr>
        <p:spPr>
          <a:xfrm>
            <a:off x="6995708" y="2549715"/>
            <a:ext cx="5086003" cy="1815882"/>
          </a:xfrm>
          <a:prstGeom prst="rect">
            <a:avLst/>
          </a:prstGeom>
          <a:noFill/>
        </p:spPr>
        <p:txBody>
          <a:bodyPr wrap="square">
            <a:spAutoFit/>
          </a:bodyPr>
          <a:lstStyle/>
          <a:p>
            <a:r>
              <a:rPr lang="en-NZ" sz="1400" dirty="0" err="1"/>
              <a:t>X_new</a:t>
            </a:r>
            <a:r>
              <a:rPr lang="en-NZ" sz="1400" dirty="0"/>
              <a:t> = </a:t>
            </a:r>
            <a:r>
              <a:rPr lang="en-NZ" sz="1400" dirty="0" err="1"/>
              <a:t>np.linspace</a:t>
            </a:r>
            <a:r>
              <a:rPr lang="en-NZ" sz="1400" dirty="0"/>
              <a:t>(0, 3, 1000).reshape(-1, 1)</a:t>
            </a:r>
          </a:p>
          <a:p>
            <a:r>
              <a:rPr lang="en-NZ" sz="1400" dirty="0" err="1"/>
              <a:t>y_proba</a:t>
            </a:r>
            <a:r>
              <a:rPr lang="en-NZ" sz="1400" dirty="0"/>
              <a:t> = </a:t>
            </a:r>
            <a:r>
              <a:rPr lang="en-NZ" sz="1400" dirty="0" err="1"/>
              <a:t>log_reg.predict_proba</a:t>
            </a:r>
            <a:r>
              <a:rPr lang="en-NZ" sz="1400" dirty="0"/>
              <a:t>(</a:t>
            </a:r>
            <a:r>
              <a:rPr lang="en-NZ" sz="1400" dirty="0" err="1"/>
              <a:t>X_new</a:t>
            </a:r>
            <a:r>
              <a:rPr lang="en-NZ" sz="1400" dirty="0"/>
              <a:t>)</a:t>
            </a:r>
          </a:p>
          <a:p>
            <a:r>
              <a:rPr lang="en-NZ" sz="1400" dirty="0" err="1"/>
              <a:t>plt.scatter</a:t>
            </a:r>
            <a:r>
              <a:rPr lang="en-NZ" sz="1400" dirty="0"/>
              <a:t>(X, y, </a:t>
            </a:r>
            <a:r>
              <a:rPr lang="en-NZ" sz="1400" dirty="0" err="1"/>
              <a:t>color</a:t>
            </a:r>
            <a:r>
              <a:rPr lang="en-NZ" sz="1400" dirty="0"/>
              <a:t>='</a:t>
            </a:r>
            <a:r>
              <a:rPr lang="en-NZ" sz="1400" dirty="0" err="1"/>
              <a:t>darkred</a:t>
            </a:r>
            <a:r>
              <a:rPr lang="en-NZ" sz="1400" dirty="0"/>
              <a:t>')</a:t>
            </a:r>
          </a:p>
          <a:p>
            <a:r>
              <a:rPr lang="en-NZ" sz="1400" dirty="0" err="1"/>
              <a:t>plt.plot</a:t>
            </a:r>
            <a:r>
              <a:rPr lang="en-NZ" sz="1400" dirty="0"/>
              <a:t>(</a:t>
            </a:r>
            <a:r>
              <a:rPr lang="en-NZ" sz="1400" dirty="0" err="1"/>
              <a:t>X_new</a:t>
            </a:r>
            <a:r>
              <a:rPr lang="en-NZ" sz="1400" dirty="0"/>
              <a:t>, </a:t>
            </a:r>
            <a:r>
              <a:rPr lang="en-NZ" sz="1400" dirty="0" err="1"/>
              <a:t>y_proba</a:t>
            </a:r>
            <a:r>
              <a:rPr lang="en-NZ" sz="1400" dirty="0"/>
              <a:t>[:, 1], "g-", label="Iris virginica")</a:t>
            </a:r>
          </a:p>
          <a:p>
            <a:r>
              <a:rPr lang="en-NZ" sz="1400" dirty="0" err="1"/>
              <a:t>plt.plot</a:t>
            </a:r>
            <a:r>
              <a:rPr lang="en-NZ" sz="1400" dirty="0"/>
              <a:t>(</a:t>
            </a:r>
            <a:r>
              <a:rPr lang="en-NZ" sz="1400" dirty="0" err="1"/>
              <a:t>X_new</a:t>
            </a:r>
            <a:r>
              <a:rPr lang="en-NZ" sz="1400" dirty="0"/>
              <a:t>, </a:t>
            </a:r>
            <a:r>
              <a:rPr lang="en-NZ" sz="1400" dirty="0" err="1"/>
              <a:t>y_proba</a:t>
            </a:r>
            <a:r>
              <a:rPr lang="en-NZ" sz="1400" dirty="0"/>
              <a:t>[:, 0], "b--", label="Not Iris virginica")</a:t>
            </a:r>
          </a:p>
          <a:p>
            <a:r>
              <a:rPr lang="en-NZ" sz="1400" dirty="0" err="1"/>
              <a:t>plt.xlabel</a:t>
            </a:r>
            <a:r>
              <a:rPr lang="en-NZ" sz="1400" dirty="0"/>
              <a:t>('Petal Width (cm)')</a:t>
            </a:r>
          </a:p>
          <a:p>
            <a:r>
              <a:rPr lang="en-NZ" sz="1400" dirty="0" err="1"/>
              <a:t>plt.ylabel</a:t>
            </a:r>
            <a:r>
              <a:rPr lang="en-NZ" sz="1400" dirty="0"/>
              <a:t>('Probability')</a:t>
            </a:r>
          </a:p>
          <a:p>
            <a:r>
              <a:rPr lang="en-NZ" sz="1400" dirty="0" err="1"/>
              <a:t>plt.legend</a:t>
            </a:r>
            <a:r>
              <a:rPr lang="en-NZ" sz="1400" dirty="0"/>
              <a:t>()</a:t>
            </a:r>
          </a:p>
        </p:txBody>
      </p:sp>
      <p:pic>
        <p:nvPicPr>
          <p:cNvPr id="6" name="Picture 5">
            <a:extLst>
              <a:ext uri="{FF2B5EF4-FFF2-40B4-BE49-F238E27FC236}">
                <a16:creationId xmlns:a16="http://schemas.microsoft.com/office/drawing/2014/main" id="{AD0CCAA9-B0E4-4BE3-82E1-4174B7DDED50}"/>
              </a:ext>
            </a:extLst>
          </p:cNvPr>
          <p:cNvPicPr>
            <a:picLocks noChangeAspect="1"/>
          </p:cNvPicPr>
          <p:nvPr/>
        </p:nvPicPr>
        <p:blipFill>
          <a:blip r:embed="rId3"/>
          <a:stretch>
            <a:fillRect/>
          </a:stretch>
        </p:blipFill>
        <p:spPr>
          <a:xfrm>
            <a:off x="1097280" y="2670927"/>
            <a:ext cx="5243119" cy="1854204"/>
          </a:xfrm>
          <a:prstGeom prst="rect">
            <a:avLst/>
          </a:prstGeom>
        </p:spPr>
      </p:pic>
    </p:spTree>
    <p:extLst>
      <p:ext uri="{BB962C8B-B14F-4D97-AF65-F5344CB8AC3E}">
        <p14:creationId xmlns:p14="http://schemas.microsoft.com/office/powerpoint/2010/main" val="3874486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D13F1B-C1D1-4FFE-AD57-687A5D71C1A9}"/>
              </a:ext>
            </a:extLst>
          </p:cNvPr>
          <p:cNvPicPr>
            <a:picLocks noChangeAspect="1"/>
          </p:cNvPicPr>
          <p:nvPr/>
        </p:nvPicPr>
        <p:blipFill>
          <a:blip r:embed="rId2"/>
          <a:stretch>
            <a:fillRect/>
          </a:stretch>
        </p:blipFill>
        <p:spPr>
          <a:xfrm>
            <a:off x="6036861" y="3959611"/>
            <a:ext cx="4625546" cy="2289479"/>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Multiclass Classification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10058400" cy="3788858"/>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GB" dirty="0"/>
              <a:t>Email </a:t>
            </a:r>
            <a:r>
              <a:rPr lang="en-GB" dirty="0" err="1"/>
              <a:t>foldering</a:t>
            </a:r>
            <a:r>
              <a:rPr lang="en-GB" dirty="0"/>
              <a:t>/tagging: Work, Friends, Family, Hobby</a:t>
            </a:r>
          </a:p>
          <a:p>
            <a:pPr marL="742950" lvl="1" indent="-285750">
              <a:lnSpc>
                <a:spcPct val="150000"/>
              </a:lnSpc>
              <a:buFont typeface="Arial" panose="020B0604020202020204" pitchFamily="34" charset="0"/>
              <a:buChar char="•"/>
            </a:pPr>
            <a:r>
              <a:rPr lang="en-GB" dirty="0"/>
              <a:t>Medical diagrams: Not ill, Cold, Flu</a:t>
            </a:r>
          </a:p>
          <a:p>
            <a:pPr marL="742950" lvl="1" indent="-285750">
              <a:lnSpc>
                <a:spcPct val="150000"/>
              </a:lnSpc>
              <a:buFont typeface="Arial" panose="020B0604020202020204" pitchFamily="34" charset="0"/>
              <a:buChar char="•"/>
            </a:pPr>
            <a:r>
              <a:rPr lang="en-GB" dirty="0"/>
              <a:t>Weather: Sunny, Cloudy, Rain, Snow</a:t>
            </a:r>
          </a:p>
          <a:p>
            <a:pPr marL="285750" indent="-285750">
              <a:lnSpc>
                <a:spcPct val="150000"/>
              </a:lnSpc>
              <a:buFont typeface="Arial" panose="020B0604020202020204" pitchFamily="34" charset="0"/>
              <a:buChar char="•"/>
            </a:pPr>
            <a:r>
              <a:rPr lang="en-NZ" dirty="0"/>
              <a:t>Given a dataset with three classes, how do we get a learning algorithm to work?</a:t>
            </a:r>
          </a:p>
          <a:p>
            <a:pPr marL="742950" lvl="1" indent="-285750">
              <a:lnSpc>
                <a:spcPct val="150000"/>
              </a:lnSpc>
              <a:buFont typeface="Arial" panose="020B0604020202020204" pitchFamily="34" charset="0"/>
              <a:buChar char="•"/>
            </a:pPr>
            <a:r>
              <a:rPr lang="en-NZ" dirty="0"/>
              <a:t>Use </a:t>
            </a:r>
            <a:r>
              <a:rPr lang="en-NZ" b="1" dirty="0">
                <a:solidFill>
                  <a:srgbClr val="FF0000"/>
                </a:solidFill>
              </a:rPr>
              <a:t>one vs. all </a:t>
            </a:r>
            <a:r>
              <a:rPr lang="en-NZ" dirty="0"/>
              <a:t>classification make binary classification </a:t>
            </a:r>
          </a:p>
          <a:p>
            <a:pPr lvl="1">
              <a:lnSpc>
                <a:spcPct val="150000"/>
              </a:lnSpc>
            </a:pPr>
            <a:r>
              <a:rPr lang="en-NZ" dirty="0"/>
              <a:t>      work for multiclass classification</a:t>
            </a:r>
          </a:p>
          <a:p>
            <a:pPr marL="285750" indent="-285750">
              <a:lnSpc>
                <a:spcPct val="150000"/>
              </a:lnSpc>
              <a:buFont typeface="Arial" panose="020B0604020202020204" pitchFamily="34" charset="0"/>
              <a:buChar char="•"/>
            </a:pPr>
            <a:endParaRPr lang="en-NZ" dirty="0"/>
          </a:p>
          <a:p>
            <a:pPr>
              <a:lnSpc>
                <a:spcPct val="150000"/>
              </a:lnSpc>
            </a:pPr>
            <a:endParaRPr lang="en-GB" dirty="0"/>
          </a:p>
          <a:p>
            <a:pPr marL="285750" indent="-285750">
              <a:lnSpc>
                <a:spcPct val="150000"/>
              </a:lnSpc>
              <a:buFont typeface="Arial" panose="020B0604020202020204" pitchFamily="34" charset="0"/>
              <a:buChar char="•"/>
            </a:pPr>
            <a:endParaRPr lang="en-GB" dirty="0"/>
          </a:p>
        </p:txBody>
      </p:sp>
    </p:spTree>
    <p:extLst>
      <p:ext uri="{BB962C8B-B14F-4D97-AF65-F5344CB8AC3E}">
        <p14:creationId xmlns:p14="http://schemas.microsoft.com/office/powerpoint/2010/main" val="1249556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Multiclass Classification</a:t>
            </a:r>
            <a:br>
              <a:rPr lang="en-NZ" dirty="0"/>
            </a:br>
            <a:r>
              <a:rPr lang="en-NZ" dirty="0"/>
              <a:t>One-vs-All</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24</a:t>
            </a:fld>
            <a:endParaRPr lang="en-NZ"/>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10058400" cy="4330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Given a dataset with three classes, how do we get a learning algorithm to work?</a:t>
                </a:r>
              </a:p>
              <a:p>
                <a:pPr marL="285750" indent="-285750">
                  <a:lnSpc>
                    <a:spcPct val="150000"/>
                  </a:lnSpc>
                  <a:buFont typeface="Arial" panose="020B0604020202020204" pitchFamily="34" charset="0"/>
                  <a:buChar char="•"/>
                </a:pPr>
                <a:endParaRPr lang="en-GB" dirty="0"/>
              </a:p>
              <a:p>
                <a:pPr marL="742950" lvl="1" indent="-285750">
                  <a:lnSpc>
                    <a:spcPct val="150000"/>
                  </a:lnSpc>
                  <a:buFont typeface="Arial" panose="020B0604020202020204" pitchFamily="34" charset="0"/>
                  <a:buChar char="•"/>
                </a:pPr>
                <a:r>
                  <a:rPr lang="en-GB" dirty="0"/>
                  <a:t>Use one vs. all classification make binary classification work for multiclass classification</a:t>
                </a:r>
              </a:p>
              <a:p>
                <a:pPr marL="742950" lvl="1" indent="-285750">
                  <a:lnSpc>
                    <a:spcPct val="150000"/>
                  </a:lnSpc>
                  <a:buFont typeface="Arial" panose="020B0604020202020204" pitchFamily="34" charset="0"/>
                  <a:buChar char="•"/>
                </a:pPr>
                <a:r>
                  <a:rPr lang="en-GB" dirty="0"/>
                  <a:t>Split the training set into three separate binary classification problems</a:t>
                </a:r>
              </a:p>
              <a:p>
                <a:pPr marL="1200150" lvl="2" indent="-285750">
                  <a:lnSpc>
                    <a:spcPct val="150000"/>
                  </a:lnSpc>
                  <a:buFont typeface="Arial" panose="020B0604020202020204" pitchFamily="34" charset="0"/>
                  <a:buChar char="•"/>
                </a:pPr>
                <a:r>
                  <a:rPr lang="en-GB" dirty="0"/>
                  <a:t>Triangle (1) vs crosses and squares (0) </a:t>
                </a:r>
              </a:p>
              <a:p>
                <a:pPr lvl="2">
                  <a:lnSpc>
                    <a:spcPct val="150000"/>
                  </a:lnSpc>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NZ" b="0" i="1" smtClean="0">
                              <a:latin typeface="Cambria Math" panose="02040503050406030204" pitchFamily="18" charset="0"/>
                            </a:rPr>
                            <m:t>h</m:t>
                          </m:r>
                        </m:e>
                        <m:sub>
                          <m:r>
                            <a:rPr lang="en-GB" i="1" smtClean="0">
                              <a:latin typeface="Cambria Math" panose="02040503050406030204" pitchFamily="18" charset="0"/>
                              <a:ea typeface="Cambria Math" panose="02040503050406030204" pitchFamily="18" charset="0"/>
                            </a:rPr>
                            <m:t>𝜃</m:t>
                          </m:r>
                        </m:sub>
                        <m:sup>
                          <m:r>
                            <a:rPr lang="en-NZ" b="0" i="1" smtClean="0">
                              <a:latin typeface="Cambria Math" panose="02040503050406030204" pitchFamily="18" charset="0"/>
                            </a:rPr>
                            <m:t>1</m:t>
                          </m:r>
                        </m:sup>
                      </m:sSubSup>
                      <m:r>
                        <a:rPr lang="en-NZ" b="0" i="1" smtClean="0">
                          <a:latin typeface="Cambria Math" panose="02040503050406030204" pitchFamily="18" charset="0"/>
                        </a:rPr>
                        <m:t>(</m:t>
                      </m:r>
                      <m:r>
                        <a:rPr lang="en-NZ" b="0" i="1" smtClean="0">
                          <a:latin typeface="Cambria Math" panose="02040503050406030204" pitchFamily="18" charset="0"/>
                        </a:rPr>
                        <m:t>𝑥</m:t>
                      </m:r>
                      <m:r>
                        <a:rPr lang="en-NZ" b="0" i="1" smtClean="0">
                          <a:latin typeface="Cambria Math" panose="02040503050406030204" pitchFamily="18" charset="0"/>
                        </a:rPr>
                        <m:t>)=</m:t>
                      </m:r>
                      <m:r>
                        <a:rPr lang="en-NZ" b="0" i="1" smtClean="0">
                          <a:latin typeface="Cambria Math" panose="02040503050406030204" pitchFamily="18" charset="0"/>
                        </a:rPr>
                        <m:t>𝑃</m:t>
                      </m:r>
                      <m:d>
                        <m:dPr>
                          <m:endChr m:val="|"/>
                          <m:ctrlPr>
                            <a:rPr lang="en-NZ" b="0" i="1" smtClean="0">
                              <a:latin typeface="Cambria Math" panose="02040503050406030204" pitchFamily="18" charset="0"/>
                            </a:rPr>
                          </m:ctrlPr>
                        </m:dPr>
                        <m:e>
                          <m:r>
                            <a:rPr lang="en-NZ" b="0" i="1" smtClean="0">
                              <a:latin typeface="Cambria Math" panose="02040503050406030204" pitchFamily="18" charset="0"/>
                            </a:rPr>
                            <m:t>𝑦</m:t>
                          </m:r>
                          <m:r>
                            <a:rPr lang="en-NZ" b="0" i="1" smtClean="0">
                              <a:latin typeface="Cambria Math" panose="02040503050406030204" pitchFamily="18" charset="0"/>
                            </a:rPr>
                            <m:t>=1 </m:t>
                          </m:r>
                        </m:e>
                      </m:d>
                      <m:r>
                        <a:rPr lang="en-NZ" b="0" i="1" smtClean="0">
                          <a:latin typeface="Cambria Math" panose="02040503050406030204" pitchFamily="18" charset="0"/>
                        </a:rPr>
                        <m:t> </m:t>
                      </m:r>
                      <m:sSub>
                        <m:sSubPr>
                          <m:ctrlPr>
                            <a:rPr lang="en-NZ" b="0" i="1" smtClean="0">
                              <a:latin typeface="Cambria Math" panose="02040503050406030204" pitchFamily="18" charset="0"/>
                            </a:rPr>
                          </m:ctrlPr>
                        </m:sSubPr>
                        <m:e>
                          <m:r>
                            <a:rPr lang="en-NZ" b="0" i="1" smtClean="0">
                              <a:latin typeface="Cambria Math" panose="02040503050406030204" pitchFamily="18" charset="0"/>
                            </a:rPr>
                            <m:t>𝑥</m:t>
                          </m:r>
                        </m:e>
                        <m:sub>
                          <m:r>
                            <a:rPr lang="en-NZ" b="0" i="1" smtClean="0">
                              <a:latin typeface="Cambria Math" panose="02040503050406030204" pitchFamily="18" charset="0"/>
                            </a:rPr>
                            <m:t>1</m:t>
                          </m:r>
                        </m:sub>
                      </m:sSub>
                      <m:r>
                        <a:rPr lang="en-NZ" b="0" i="1" smtClean="0">
                          <a:latin typeface="Cambria Math" panose="02040503050406030204" pitchFamily="18" charset="0"/>
                        </a:rPr>
                        <m:t>; </m:t>
                      </m:r>
                      <m:r>
                        <a:rPr lang="en-NZ" b="0" i="1" smtClean="0">
                          <a:latin typeface="Cambria Math" panose="02040503050406030204" pitchFamily="18" charset="0"/>
                          <a:ea typeface="Cambria Math" panose="02040503050406030204" pitchFamily="18" charset="0"/>
                        </a:rPr>
                        <m:t>𝜃</m:t>
                      </m:r>
                      <m:r>
                        <a:rPr lang="en-NZ" b="0" i="1" smtClean="0">
                          <a:latin typeface="Cambria Math" panose="02040503050406030204" pitchFamily="18" charset="0"/>
                          <a:ea typeface="Cambria Math" panose="02040503050406030204" pitchFamily="18" charset="0"/>
                        </a:rPr>
                        <m:t>)</m:t>
                      </m:r>
                    </m:oMath>
                  </m:oMathPara>
                </a14:m>
                <a:endParaRPr lang="en-GB" dirty="0"/>
              </a:p>
              <a:p>
                <a:pPr marL="1200150" lvl="2" indent="-285750">
                  <a:lnSpc>
                    <a:spcPct val="150000"/>
                  </a:lnSpc>
                  <a:buFont typeface="Arial" panose="020B0604020202020204" pitchFamily="34" charset="0"/>
                  <a:buChar char="•"/>
                </a:pPr>
                <a:r>
                  <a:rPr lang="en-GB" dirty="0"/>
                  <a:t>Crosses (1) vs triangle and square (0) </a:t>
                </a:r>
              </a:p>
              <a:p>
                <a:pPr lvl="2">
                  <a:lnSpc>
                    <a:spcPct val="150000"/>
                  </a:lnSpc>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NZ" b="0" i="1" smtClean="0">
                              <a:latin typeface="Cambria Math" panose="02040503050406030204" pitchFamily="18" charset="0"/>
                            </a:rPr>
                            <m:t>h</m:t>
                          </m:r>
                        </m:e>
                        <m:sub>
                          <m:r>
                            <a:rPr lang="en-GB" i="1" smtClean="0">
                              <a:latin typeface="Cambria Math" panose="02040503050406030204" pitchFamily="18" charset="0"/>
                              <a:ea typeface="Cambria Math" panose="02040503050406030204" pitchFamily="18" charset="0"/>
                            </a:rPr>
                            <m:t>𝜃</m:t>
                          </m:r>
                        </m:sub>
                        <m:sup>
                          <m:r>
                            <a:rPr lang="en-NZ" b="0" i="1" smtClean="0">
                              <a:latin typeface="Cambria Math" panose="02040503050406030204" pitchFamily="18" charset="0"/>
                              <a:ea typeface="Cambria Math" panose="02040503050406030204" pitchFamily="18" charset="0"/>
                            </a:rPr>
                            <m:t>2</m:t>
                          </m:r>
                        </m:sup>
                      </m:sSubSup>
                      <m:r>
                        <a:rPr lang="en-NZ" b="0" i="1" smtClean="0">
                          <a:latin typeface="Cambria Math" panose="02040503050406030204" pitchFamily="18" charset="0"/>
                        </a:rPr>
                        <m:t>(</m:t>
                      </m:r>
                      <m:r>
                        <a:rPr lang="en-NZ" b="0" i="1" smtClean="0">
                          <a:latin typeface="Cambria Math" panose="02040503050406030204" pitchFamily="18" charset="0"/>
                        </a:rPr>
                        <m:t>𝑥</m:t>
                      </m:r>
                      <m:r>
                        <a:rPr lang="en-NZ" b="0" i="1" smtClean="0">
                          <a:latin typeface="Cambria Math" panose="02040503050406030204" pitchFamily="18" charset="0"/>
                        </a:rPr>
                        <m:t>)=</m:t>
                      </m:r>
                      <m:r>
                        <a:rPr lang="en-NZ" b="0" i="1" smtClean="0">
                          <a:latin typeface="Cambria Math" panose="02040503050406030204" pitchFamily="18" charset="0"/>
                        </a:rPr>
                        <m:t>𝑃</m:t>
                      </m:r>
                      <m:d>
                        <m:dPr>
                          <m:endChr m:val="|"/>
                          <m:ctrlPr>
                            <a:rPr lang="en-NZ" b="0" i="1" smtClean="0">
                              <a:latin typeface="Cambria Math" panose="02040503050406030204" pitchFamily="18" charset="0"/>
                            </a:rPr>
                          </m:ctrlPr>
                        </m:dPr>
                        <m:e>
                          <m:r>
                            <a:rPr lang="en-NZ" b="0" i="1" smtClean="0">
                              <a:latin typeface="Cambria Math" panose="02040503050406030204" pitchFamily="18" charset="0"/>
                            </a:rPr>
                            <m:t>𝑦</m:t>
                          </m:r>
                          <m:r>
                            <a:rPr lang="en-NZ" b="0" i="1" smtClean="0">
                              <a:latin typeface="Cambria Math" panose="02040503050406030204" pitchFamily="18" charset="0"/>
                            </a:rPr>
                            <m:t>=1 </m:t>
                          </m:r>
                        </m:e>
                      </m:d>
                      <m:r>
                        <a:rPr lang="en-NZ" b="0" i="1" smtClean="0">
                          <a:latin typeface="Cambria Math" panose="02040503050406030204" pitchFamily="18" charset="0"/>
                        </a:rPr>
                        <m:t> </m:t>
                      </m:r>
                      <m:sSub>
                        <m:sSubPr>
                          <m:ctrlPr>
                            <a:rPr lang="en-NZ" b="0" i="1" smtClean="0">
                              <a:latin typeface="Cambria Math" panose="02040503050406030204" pitchFamily="18" charset="0"/>
                            </a:rPr>
                          </m:ctrlPr>
                        </m:sSubPr>
                        <m:e>
                          <m:r>
                            <a:rPr lang="en-NZ" b="0" i="1" smtClean="0">
                              <a:latin typeface="Cambria Math" panose="02040503050406030204" pitchFamily="18" charset="0"/>
                            </a:rPr>
                            <m:t>𝑥</m:t>
                          </m:r>
                        </m:e>
                        <m:sub>
                          <m:r>
                            <a:rPr lang="en-NZ" b="0" i="1" smtClean="0">
                              <a:latin typeface="Cambria Math" panose="02040503050406030204" pitchFamily="18" charset="0"/>
                            </a:rPr>
                            <m:t>2</m:t>
                          </m:r>
                        </m:sub>
                      </m:sSub>
                      <m:r>
                        <a:rPr lang="en-NZ" b="0" i="1" smtClean="0">
                          <a:latin typeface="Cambria Math" panose="02040503050406030204" pitchFamily="18" charset="0"/>
                        </a:rPr>
                        <m:t>; </m:t>
                      </m:r>
                      <m:r>
                        <a:rPr lang="en-NZ" b="0" i="1" smtClean="0">
                          <a:latin typeface="Cambria Math" panose="02040503050406030204" pitchFamily="18" charset="0"/>
                          <a:ea typeface="Cambria Math" panose="02040503050406030204" pitchFamily="18" charset="0"/>
                        </a:rPr>
                        <m:t>𝜃</m:t>
                      </m:r>
                      <m:r>
                        <a:rPr lang="en-NZ" b="0" i="1" smtClean="0">
                          <a:latin typeface="Cambria Math" panose="02040503050406030204" pitchFamily="18" charset="0"/>
                          <a:ea typeface="Cambria Math" panose="02040503050406030204" pitchFamily="18" charset="0"/>
                        </a:rPr>
                        <m:t>)</m:t>
                      </m:r>
                    </m:oMath>
                  </m:oMathPara>
                </a14:m>
                <a:endParaRPr lang="en-GB" dirty="0"/>
              </a:p>
              <a:p>
                <a:pPr marL="1200150" lvl="2" indent="-285750">
                  <a:lnSpc>
                    <a:spcPct val="150000"/>
                  </a:lnSpc>
                  <a:buFont typeface="Arial" panose="020B0604020202020204" pitchFamily="34" charset="0"/>
                  <a:buChar char="•"/>
                </a:pPr>
                <a:r>
                  <a:rPr lang="en-GB" dirty="0"/>
                  <a:t>Square (1) vs crosses and square (0) </a:t>
                </a:r>
              </a:p>
              <a:p>
                <a:pPr lvl="2">
                  <a:lnSpc>
                    <a:spcPct val="150000"/>
                  </a:lnSpc>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NZ" b="0" i="1" smtClean="0">
                              <a:latin typeface="Cambria Math" panose="02040503050406030204" pitchFamily="18" charset="0"/>
                            </a:rPr>
                            <m:t>h</m:t>
                          </m:r>
                        </m:e>
                        <m:sub>
                          <m:r>
                            <a:rPr lang="en-GB" i="1" smtClean="0">
                              <a:latin typeface="Cambria Math" panose="02040503050406030204" pitchFamily="18" charset="0"/>
                              <a:ea typeface="Cambria Math" panose="02040503050406030204" pitchFamily="18" charset="0"/>
                            </a:rPr>
                            <m:t>𝜃</m:t>
                          </m:r>
                        </m:sub>
                        <m:sup>
                          <m:r>
                            <a:rPr lang="en-NZ" b="0" i="1" smtClean="0">
                              <a:latin typeface="Cambria Math" panose="02040503050406030204" pitchFamily="18" charset="0"/>
                              <a:ea typeface="Cambria Math" panose="02040503050406030204" pitchFamily="18" charset="0"/>
                            </a:rPr>
                            <m:t>3</m:t>
                          </m:r>
                        </m:sup>
                      </m:sSubSup>
                      <m:r>
                        <a:rPr lang="en-NZ" b="0" i="1" smtClean="0">
                          <a:latin typeface="Cambria Math" panose="02040503050406030204" pitchFamily="18" charset="0"/>
                        </a:rPr>
                        <m:t>(</m:t>
                      </m:r>
                      <m:r>
                        <a:rPr lang="en-NZ" b="0" i="1" smtClean="0">
                          <a:latin typeface="Cambria Math" panose="02040503050406030204" pitchFamily="18" charset="0"/>
                        </a:rPr>
                        <m:t>𝑥</m:t>
                      </m:r>
                      <m:r>
                        <a:rPr lang="en-NZ" b="0" i="1" smtClean="0">
                          <a:latin typeface="Cambria Math" panose="02040503050406030204" pitchFamily="18" charset="0"/>
                        </a:rPr>
                        <m:t>)=</m:t>
                      </m:r>
                      <m:r>
                        <a:rPr lang="en-NZ" b="0" i="1" smtClean="0">
                          <a:latin typeface="Cambria Math" panose="02040503050406030204" pitchFamily="18" charset="0"/>
                        </a:rPr>
                        <m:t>𝑃</m:t>
                      </m:r>
                      <m:d>
                        <m:dPr>
                          <m:endChr m:val="|"/>
                          <m:ctrlPr>
                            <a:rPr lang="en-NZ" b="0" i="1" smtClean="0">
                              <a:latin typeface="Cambria Math" panose="02040503050406030204" pitchFamily="18" charset="0"/>
                            </a:rPr>
                          </m:ctrlPr>
                        </m:dPr>
                        <m:e>
                          <m:r>
                            <a:rPr lang="en-NZ" b="0" i="1" smtClean="0">
                              <a:latin typeface="Cambria Math" panose="02040503050406030204" pitchFamily="18" charset="0"/>
                            </a:rPr>
                            <m:t>𝑦</m:t>
                          </m:r>
                          <m:r>
                            <a:rPr lang="en-NZ" b="0" i="1" smtClean="0">
                              <a:latin typeface="Cambria Math" panose="02040503050406030204" pitchFamily="18" charset="0"/>
                            </a:rPr>
                            <m:t>=1 </m:t>
                          </m:r>
                        </m:e>
                      </m:d>
                      <m:r>
                        <a:rPr lang="en-NZ" b="0" i="1" smtClean="0">
                          <a:latin typeface="Cambria Math" panose="02040503050406030204" pitchFamily="18" charset="0"/>
                        </a:rPr>
                        <m:t> </m:t>
                      </m:r>
                      <m:sSub>
                        <m:sSubPr>
                          <m:ctrlPr>
                            <a:rPr lang="en-NZ" b="0" i="1" smtClean="0">
                              <a:latin typeface="Cambria Math" panose="02040503050406030204" pitchFamily="18" charset="0"/>
                            </a:rPr>
                          </m:ctrlPr>
                        </m:sSubPr>
                        <m:e>
                          <m:r>
                            <a:rPr lang="en-NZ" b="0" i="1" smtClean="0">
                              <a:latin typeface="Cambria Math" panose="02040503050406030204" pitchFamily="18" charset="0"/>
                            </a:rPr>
                            <m:t>𝑥</m:t>
                          </m:r>
                        </m:e>
                        <m:sub>
                          <m:r>
                            <a:rPr lang="en-NZ" b="0" i="1" smtClean="0">
                              <a:latin typeface="Cambria Math" panose="02040503050406030204" pitchFamily="18" charset="0"/>
                            </a:rPr>
                            <m:t>3</m:t>
                          </m:r>
                        </m:sub>
                      </m:sSub>
                      <m:r>
                        <a:rPr lang="en-NZ" b="0" i="1" smtClean="0">
                          <a:latin typeface="Cambria Math" panose="02040503050406030204" pitchFamily="18" charset="0"/>
                        </a:rPr>
                        <m:t>; </m:t>
                      </m:r>
                      <m:r>
                        <a:rPr lang="en-NZ" b="0" i="1" smtClean="0">
                          <a:latin typeface="Cambria Math" panose="02040503050406030204" pitchFamily="18" charset="0"/>
                          <a:ea typeface="Cambria Math" panose="02040503050406030204" pitchFamily="18" charset="0"/>
                        </a:rPr>
                        <m:t>𝜃</m:t>
                      </m:r>
                      <m:r>
                        <a:rPr lang="en-NZ"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0" name="TextBox 9">
                <a:extLst>
                  <a:ext uri="{FF2B5EF4-FFF2-40B4-BE49-F238E27FC236}">
                    <a16:creationId xmlns:a16="http://schemas.microsoft.com/office/drawing/2014/main" id="{D30CD8C3-A09E-4B5C-B758-FE5235091110}"/>
                  </a:ext>
                </a:extLst>
              </p:cNvPr>
              <p:cNvSpPr txBox="1">
                <a:spLocks noRot="1" noChangeAspect="1" noMove="1" noResize="1" noEditPoints="1" noAdjustHandles="1" noChangeArrowheads="1" noChangeShapeType="1" noTextEdit="1"/>
              </p:cNvSpPr>
              <p:nvPr/>
            </p:nvSpPr>
            <p:spPr>
              <a:xfrm>
                <a:off x="1097280" y="1737360"/>
                <a:ext cx="10058400" cy="4330544"/>
              </a:xfrm>
              <a:prstGeom prst="rect">
                <a:avLst/>
              </a:prstGeom>
              <a:blipFill>
                <a:blip r:embed="rId3"/>
                <a:stretch>
                  <a:fillRect l="-364"/>
                </a:stretch>
              </a:blipFill>
            </p:spPr>
            <p:txBody>
              <a:bodyPr/>
              <a:lstStyle/>
              <a:p>
                <a:r>
                  <a:rPr lang="en-NZ">
                    <a:noFill/>
                  </a:rPr>
                  <a:t> </a:t>
                </a:r>
              </a:p>
            </p:txBody>
          </p:sp>
        </mc:Fallback>
      </mc:AlternateContent>
    </p:spTree>
    <p:extLst>
      <p:ext uri="{BB962C8B-B14F-4D97-AF65-F5344CB8AC3E}">
        <p14:creationId xmlns:p14="http://schemas.microsoft.com/office/powerpoint/2010/main" val="4128812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Multiclass Classification</a:t>
            </a:r>
            <a:br>
              <a:rPr lang="en-NZ" dirty="0"/>
            </a:br>
            <a:r>
              <a:rPr lang="en-NZ" dirty="0"/>
              <a:t>One-vs-All</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10058400" cy="1295868"/>
          </a:xfrm>
          <a:prstGeom prst="rect">
            <a:avLst/>
          </a:prstGeom>
          <a:noFill/>
        </p:spPr>
        <p:txBody>
          <a:bodyPr wrap="square">
            <a:spAutoFit/>
          </a:bodyPr>
          <a:lstStyle/>
          <a:p>
            <a:pPr>
              <a:lnSpc>
                <a:spcPct val="150000"/>
              </a:lnSpc>
            </a:pPr>
            <a:endParaRPr lang="en-NZ" dirty="0"/>
          </a:p>
          <a:p>
            <a:pPr>
              <a:lnSpc>
                <a:spcPct val="150000"/>
              </a:lnSpc>
            </a:pPr>
            <a:endParaRPr lang="en-GB" dirty="0"/>
          </a:p>
          <a:p>
            <a:pPr marL="285750" indent="-285750">
              <a:lnSpc>
                <a:spcPct val="150000"/>
              </a:lnSpc>
              <a:buFont typeface="Arial" panose="020B0604020202020204" pitchFamily="34" charset="0"/>
              <a:buChar char="•"/>
            </a:pPr>
            <a:endParaRPr lang="en-GB" dirty="0"/>
          </a:p>
        </p:txBody>
      </p:sp>
      <p:grpSp>
        <p:nvGrpSpPr>
          <p:cNvPr id="3" name="Group 2">
            <a:extLst>
              <a:ext uri="{FF2B5EF4-FFF2-40B4-BE49-F238E27FC236}">
                <a16:creationId xmlns:a16="http://schemas.microsoft.com/office/drawing/2014/main" id="{D4AAE1E0-DBF4-4D7A-9B4A-88ACD41B1804}"/>
              </a:ext>
            </a:extLst>
          </p:cNvPr>
          <p:cNvGrpSpPr>
            <a:grpSpLocks noChangeAspect="1"/>
          </p:cNvGrpSpPr>
          <p:nvPr/>
        </p:nvGrpSpPr>
        <p:grpSpPr>
          <a:xfrm>
            <a:off x="2718406" y="1944188"/>
            <a:ext cx="6139940" cy="4074075"/>
            <a:chOff x="1068358" y="1036208"/>
            <a:chExt cx="7196015" cy="4774810"/>
          </a:xfrm>
        </p:grpSpPr>
        <p:sp>
          <p:nvSpPr>
            <p:cNvPr id="8" name="Cross 7">
              <a:extLst>
                <a:ext uri="{FF2B5EF4-FFF2-40B4-BE49-F238E27FC236}">
                  <a16:creationId xmlns:a16="http://schemas.microsoft.com/office/drawing/2014/main" id="{D66965D0-E514-4EA5-ABA5-E6087DD19D14}"/>
                </a:ext>
              </a:extLst>
            </p:cNvPr>
            <p:cNvSpPr/>
            <p:nvPr/>
          </p:nvSpPr>
          <p:spPr>
            <a:xfrm rot="2734294">
              <a:off x="2815926" y="2857130"/>
              <a:ext cx="243177" cy="243177"/>
            </a:xfrm>
            <a:prstGeom prst="plus">
              <a:avLst>
                <a:gd name="adj" fmla="val 46579"/>
              </a:avLst>
            </a:prstGeom>
            <a:solidFill>
              <a:sysClr val="windowText" lastClr="000000"/>
            </a:solid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 name="Cross 10">
              <a:extLst>
                <a:ext uri="{FF2B5EF4-FFF2-40B4-BE49-F238E27FC236}">
                  <a16:creationId xmlns:a16="http://schemas.microsoft.com/office/drawing/2014/main" id="{0C0D33DC-1836-4D38-B87E-177A46F07DD8}"/>
                </a:ext>
              </a:extLst>
            </p:cNvPr>
            <p:cNvSpPr/>
            <p:nvPr/>
          </p:nvSpPr>
          <p:spPr>
            <a:xfrm rot="2734294">
              <a:off x="2793123" y="2324360"/>
              <a:ext cx="243177" cy="243177"/>
            </a:xfrm>
            <a:prstGeom prst="plus">
              <a:avLst>
                <a:gd name="adj" fmla="val 46579"/>
              </a:avLst>
            </a:prstGeom>
            <a:solidFill>
              <a:sysClr val="windowText" lastClr="000000"/>
            </a:solid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3" name="Cross 12">
              <a:extLst>
                <a:ext uri="{FF2B5EF4-FFF2-40B4-BE49-F238E27FC236}">
                  <a16:creationId xmlns:a16="http://schemas.microsoft.com/office/drawing/2014/main" id="{34922A54-D5A9-4C40-B1B2-1C6986AE4376}"/>
                </a:ext>
              </a:extLst>
            </p:cNvPr>
            <p:cNvSpPr/>
            <p:nvPr/>
          </p:nvSpPr>
          <p:spPr>
            <a:xfrm rot="2734294">
              <a:off x="3058907" y="2536083"/>
              <a:ext cx="243177" cy="243177"/>
            </a:xfrm>
            <a:prstGeom prst="plus">
              <a:avLst>
                <a:gd name="adj" fmla="val 46579"/>
              </a:avLst>
            </a:prstGeom>
            <a:solidFill>
              <a:sysClr val="windowText" lastClr="000000"/>
            </a:solid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4" name="Cross 13">
              <a:extLst>
                <a:ext uri="{FF2B5EF4-FFF2-40B4-BE49-F238E27FC236}">
                  <a16:creationId xmlns:a16="http://schemas.microsoft.com/office/drawing/2014/main" id="{C1F5A72D-9D17-4BCA-B5AD-A7B34699773E}"/>
                </a:ext>
              </a:extLst>
            </p:cNvPr>
            <p:cNvSpPr/>
            <p:nvPr/>
          </p:nvSpPr>
          <p:spPr>
            <a:xfrm rot="2734294">
              <a:off x="3144795" y="2139592"/>
              <a:ext cx="243177" cy="243177"/>
            </a:xfrm>
            <a:prstGeom prst="plus">
              <a:avLst>
                <a:gd name="adj" fmla="val 46579"/>
              </a:avLst>
            </a:prstGeom>
            <a:solidFill>
              <a:sysClr val="windowText" lastClr="000000"/>
            </a:solid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622D151C-65D2-49C6-A385-15DC0410AB0C}"/>
                </a:ext>
              </a:extLst>
            </p:cNvPr>
            <p:cNvSpPr txBox="1"/>
            <p:nvPr/>
          </p:nvSpPr>
          <p:spPr>
            <a:xfrm>
              <a:off x="2563461" y="3859340"/>
              <a:ext cx="362601" cy="369332"/>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Calibri"/>
                  <a:ea typeface="+mn-ea"/>
                </a:rPr>
                <a:t>x</a:t>
              </a:r>
              <a:r>
                <a:rPr lang="en-US" baseline="-25000" dirty="0">
                  <a:solidFill>
                    <a:prstClr val="black"/>
                  </a:solidFill>
                  <a:latin typeface="Calibri"/>
                  <a:ea typeface="+mn-ea"/>
                </a:rPr>
                <a:t>1</a:t>
              </a:r>
            </a:p>
          </p:txBody>
        </p:sp>
        <p:sp>
          <p:nvSpPr>
            <p:cNvPr id="16" name="TextBox 15">
              <a:extLst>
                <a:ext uri="{FF2B5EF4-FFF2-40B4-BE49-F238E27FC236}">
                  <a16:creationId xmlns:a16="http://schemas.microsoft.com/office/drawing/2014/main" id="{161CB211-E62F-4180-A4E5-257EB6414220}"/>
                </a:ext>
              </a:extLst>
            </p:cNvPr>
            <p:cNvSpPr txBox="1"/>
            <p:nvPr/>
          </p:nvSpPr>
          <p:spPr>
            <a:xfrm>
              <a:off x="1068358" y="2508305"/>
              <a:ext cx="362601" cy="369332"/>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Calibri"/>
                  <a:ea typeface="+mn-ea"/>
                </a:rPr>
                <a:t>x</a:t>
              </a:r>
              <a:r>
                <a:rPr lang="en-US" baseline="-25000" dirty="0">
                  <a:solidFill>
                    <a:prstClr val="black"/>
                  </a:solidFill>
                  <a:latin typeface="Calibri"/>
                  <a:ea typeface="+mn-ea"/>
                </a:rPr>
                <a:t>2</a:t>
              </a:r>
            </a:p>
          </p:txBody>
        </p:sp>
        <p:cxnSp>
          <p:nvCxnSpPr>
            <p:cNvPr id="17" name="Straight Arrow Connector 16">
              <a:extLst>
                <a:ext uri="{FF2B5EF4-FFF2-40B4-BE49-F238E27FC236}">
                  <a16:creationId xmlns:a16="http://schemas.microsoft.com/office/drawing/2014/main" id="{B49994B5-C696-483B-8261-9C495C7ED501}"/>
                </a:ext>
              </a:extLst>
            </p:cNvPr>
            <p:cNvCxnSpPr/>
            <p:nvPr/>
          </p:nvCxnSpPr>
          <p:spPr>
            <a:xfrm flipV="1">
              <a:off x="1489381" y="1772424"/>
              <a:ext cx="0" cy="2170859"/>
            </a:xfrm>
            <a:prstGeom prst="straightConnector1">
              <a:avLst/>
            </a:prstGeom>
            <a:noFill/>
            <a:ln w="38100" cap="flat" cmpd="sng" algn="ctr">
              <a:solidFill>
                <a:sysClr val="window" lastClr="FFFFFF">
                  <a:lumMod val="50000"/>
                </a:sysClr>
              </a:solidFill>
              <a:prstDash val="solid"/>
              <a:tailEnd type="arrow"/>
            </a:ln>
            <a:effectLst/>
          </p:spPr>
        </p:cxnSp>
        <p:cxnSp>
          <p:nvCxnSpPr>
            <p:cNvPr id="18" name="Straight Arrow Connector 17">
              <a:extLst>
                <a:ext uri="{FF2B5EF4-FFF2-40B4-BE49-F238E27FC236}">
                  <a16:creationId xmlns:a16="http://schemas.microsoft.com/office/drawing/2014/main" id="{C6802F6D-037B-4183-8E04-4D98DD4A0D0B}"/>
                </a:ext>
              </a:extLst>
            </p:cNvPr>
            <p:cNvCxnSpPr/>
            <p:nvPr/>
          </p:nvCxnSpPr>
          <p:spPr>
            <a:xfrm>
              <a:off x="1371050" y="3776688"/>
              <a:ext cx="2427673" cy="0"/>
            </a:xfrm>
            <a:prstGeom prst="straightConnector1">
              <a:avLst/>
            </a:prstGeom>
            <a:noFill/>
            <a:ln w="38100" cap="flat" cmpd="sng" algn="ctr">
              <a:solidFill>
                <a:sysClr val="window" lastClr="FFFFFF">
                  <a:lumMod val="50000"/>
                </a:sysClr>
              </a:solidFill>
              <a:prstDash val="solid"/>
              <a:tailEnd type="arrow"/>
            </a:ln>
            <a:effectLst/>
          </p:spPr>
        </p:cxnSp>
        <p:sp>
          <p:nvSpPr>
            <p:cNvPr id="19" name="Cross 18">
              <a:extLst>
                <a:ext uri="{FF2B5EF4-FFF2-40B4-BE49-F238E27FC236}">
                  <a16:creationId xmlns:a16="http://schemas.microsoft.com/office/drawing/2014/main" id="{9C6DCAB4-E8E1-4F33-9F07-A70BFA2212F8}"/>
                </a:ext>
              </a:extLst>
            </p:cNvPr>
            <p:cNvSpPr/>
            <p:nvPr/>
          </p:nvSpPr>
          <p:spPr>
            <a:xfrm rot="2734294">
              <a:off x="3402794" y="2465070"/>
              <a:ext cx="243177" cy="243177"/>
            </a:xfrm>
            <a:prstGeom prst="plus">
              <a:avLst>
                <a:gd name="adj" fmla="val 46579"/>
              </a:avLst>
            </a:prstGeom>
            <a:solidFill>
              <a:sysClr val="windowText" lastClr="000000"/>
            </a:solid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D7D1B19D-7127-44BA-9ED1-2E1D9B6A23D7}"/>
                </a:ext>
              </a:extLst>
            </p:cNvPr>
            <p:cNvSpPr/>
            <p:nvPr/>
          </p:nvSpPr>
          <p:spPr>
            <a:xfrm>
              <a:off x="2261552" y="3082240"/>
              <a:ext cx="181977" cy="207043"/>
            </a:xfrm>
            <a:prstGeom prst="rect">
              <a:avLst/>
            </a:prstGeom>
            <a:noFill/>
            <a:ln w="381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932AEC2C-BFBF-4B99-ACB3-740CCFA5E0A8}"/>
                </a:ext>
              </a:extLst>
            </p:cNvPr>
            <p:cNvSpPr/>
            <p:nvPr/>
          </p:nvSpPr>
          <p:spPr>
            <a:xfrm>
              <a:off x="2296180" y="3374885"/>
              <a:ext cx="181977" cy="207043"/>
            </a:xfrm>
            <a:prstGeom prst="rect">
              <a:avLst/>
            </a:prstGeom>
            <a:noFill/>
            <a:ln w="381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34420098-62CD-4CDF-B0AF-29E04FC17071}"/>
                </a:ext>
              </a:extLst>
            </p:cNvPr>
            <p:cNvSpPr/>
            <p:nvPr/>
          </p:nvSpPr>
          <p:spPr>
            <a:xfrm>
              <a:off x="2563461" y="3271364"/>
              <a:ext cx="181977" cy="207043"/>
            </a:xfrm>
            <a:prstGeom prst="rect">
              <a:avLst/>
            </a:prstGeom>
            <a:noFill/>
            <a:ln w="381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1C8398E3-E154-4766-A692-48425C8E0AFF}"/>
                </a:ext>
              </a:extLst>
            </p:cNvPr>
            <p:cNvSpPr/>
            <p:nvPr/>
          </p:nvSpPr>
          <p:spPr>
            <a:xfrm>
              <a:off x="1997932" y="3260519"/>
              <a:ext cx="181977" cy="207043"/>
            </a:xfrm>
            <a:prstGeom prst="rect">
              <a:avLst/>
            </a:prstGeom>
            <a:noFill/>
            <a:ln w="381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24" name="Isosceles Triangle 23">
              <a:extLst>
                <a:ext uri="{FF2B5EF4-FFF2-40B4-BE49-F238E27FC236}">
                  <a16:creationId xmlns:a16="http://schemas.microsoft.com/office/drawing/2014/main" id="{B21ED8FE-BD77-4FAF-9933-EF3C9A41C01D}"/>
                </a:ext>
              </a:extLst>
            </p:cNvPr>
            <p:cNvSpPr/>
            <p:nvPr/>
          </p:nvSpPr>
          <p:spPr>
            <a:xfrm>
              <a:off x="2067354" y="2061011"/>
              <a:ext cx="275677" cy="246388"/>
            </a:xfrm>
            <a:prstGeom prst="triangle">
              <a:avLst/>
            </a:prstGeom>
            <a:noFill/>
            <a:ln w="381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25" name="Isosceles Triangle 24">
              <a:extLst>
                <a:ext uri="{FF2B5EF4-FFF2-40B4-BE49-F238E27FC236}">
                  <a16:creationId xmlns:a16="http://schemas.microsoft.com/office/drawing/2014/main" id="{80989581-1583-4B7E-A423-4DB3DC820D81}"/>
                </a:ext>
              </a:extLst>
            </p:cNvPr>
            <p:cNvSpPr/>
            <p:nvPr/>
          </p:nvSpPr>
          <p:spPr>
            <a:xfrm>
              <a:off x="1823423" y="2343234"/>
              <a:ext cx="275677" cy="246388"/>
            </a:xfrm>
            <a:prstGeom prst="triangle">
              <a:avLst/>
            </a:prstGeom>
            <a:noFill/>
            <a:ln w="381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26" name="Isosceles Triangle 25">
              <a:extLst>
                <a:ext uri="{FF2B5EF4-FFF2-40B4-BE49-F238E27FC236}">
                  <a16:creationId xmlns:a16="http://schemas.microsoft.com/office/drawing/2014/main" id="{5AC0F595-B5B7-4D0C-8F09-DE0AF39BD568}"/>
                </a:ext>
              </a:extLst>
            </p:cNvPr>
            <p:cNvSpPr/>
            <p:nvPr/>
          </p:nvSpPr>
          <p:spPr>
            <a:xfrm>
              <a:off x="2158341" y="2414247"/>
              <a:ext cx="275677" cy="246388"/>
            </a:xfrm>
            <a:prstGeom prst="triangle">
              <a:avLst/>
            </a:prstGeom>
            <a:noFill/>
            <a:ln w="381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BAF5BCD1-18EB-454F-9637-8B911F00FE56}"/>
                </a:ext>
              </a:extLst>
            </p:cNvPr>
            <p:cNvSpPr txBox="1"/>
            <p:nvPr/>
          </p:nvSpPr>
          <p:spPr>
            <a:xfrm>
              <a:off x="1287595" y="4235175"/>
              <a:ext cx="2416938" cy="1015661"/>
            </a:xfrm>
            <a:prstGeom prst="rect">
              <a:avLst/>
            </a:prstGeom>
            <a:noFill/>
          </p:spPr>
          <p:txBody>
            <a:bodyPr wrap="square" rtlCol="0">
              <a:spAutoFit/>
            </a:bodyPr>
            <a:lstStyle/>
            <a:p>
              <a:pPr eaLnBrk="1" fontAlgn="auto" hangingPunct="1">
                <a:spcBef>
                  <a:spcPts val="0"/>
                </a:spcBef>
                <a:spcAft>
                  <a:spcPts val="0"/>
                </a:spcAft>
              </a:pPr>
              <a:r>
                <a:rPr lang="en-US" sz="2000" dirty="0">
                  <a:solidFill>
                    <a:prstClr val="black"/>
                  </a:solidFill>
                  <a:latin typeface="Calibri"/>
                  <a:ea typeface="+mn-ea"/>
                </a:rPr>
                <a:t>Class 1:</a:t>
              </a:r>
            </a:p>
            <a:p>
              <a:pPr eaLnBrk="1" fontAlgn="auto" hangingPunct="1">
                <a:spcBef>
                  <a:spcPts val="0"/>
                </a:spcBef>
                <a:spcAft>
                  <a:spcPts val="0"/>
                </a:spcAft>
              </a:pPr>
              <a:r>
                <a:rPr lang="en-US" sz="2000" dirty="0">
                  <a:solidFill>
                    <a:prstClr val="black"/>
                  </a:solidFill>
                  <a:latin typeface="Calibri"/>
                  <a:ea typeface="+mn-ea"/>
                </a:rPr>
                <a:t>Class 2:</a:t>
              </a:r>
            </a:p>
            <a:p>
              <a:pPr eaLnBrk="1" fontAlgn="auto" hangingPunct="1">
                <a:spcBef>
                  <a:spcPts val="0"/>
                </a:spcBef>
                <a:spcAft>
                  <a:spcPts val="0"/>
                </a:spcAft>
              </a:pPr>
              <a:r>
                <a:rPr lang="en-US" sz="2000" dirty="0">
                  <a:solidFill>
                    <a:prstClr val="black"/>
                  </a:solidFill>
                  <a:latin typeface="Calibri"/>
                  <a:ea typeface="+mn-ea"/>
                </a:rPr>
                <a:t>Class 3:</a:t>
              </a:r>
            </a:p>
          </p:txBody>
        </p:sp>
        <p:sp>
          <p:nvSpPr>
            <p:cNvPr id="28" name="Isosceles Triangle 27">
              <a:extLst>
                <a:ext uri="{FF2B5EF4-FFF2-40B4-BE49-F238E27FC236}">
                  <a16:creationId xmlns:a16="http://schemas.microsoft.com/office/drawing/2014/main" id="{417D32ED-DE00-4CB9-8366-268DA73C1E04}"/>
                </a:ext>
              </a:extLst>
            </p:cNvPr>
            <p:cNvSpPr/>
            <p:nvPr/>
          </p:nvSpPr>
          <p:spPr>
            <a:xfrm>
              <a:off x="2412289" y="4324883"/>
              <a:ext cx="275677" cy="246388"/>
            </a:xfrm>
            <a:prstGeom prst="triangle">
              <a:avLst/>
            </a:prstGeom>
            <a:noFill/>
            <a:ln w="381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29" name="Cross 28">
              <a:extLst>
                <a:ext uri="{FF2B5EF4-FFF2-40B4-BE49-F238E27FC236}">
                  <a16:creationId xmlns:a16="http://schemas.microsoft.com/office/drawing/2014/main" id="{D0EB7D07-6669-4F5B-8E29-5867816D2315}"/>
                </a:ext>
              </a:extLst>
            </p:cNvPr>
            <p:cNvSpPr/>
            <p:nvPr/>
          </p:nvSpPr>
          <p:spPr>
            <a:xfrm rot="2734294">
              <a:off x="2423445" y="5070560"/>
              <a:ext cx="243177" cy="243177"/>
            </a:xfrm>
            <a:prstGeom prst="plus">
              <a:avLst>
                <a:gd name="adj" fmla="val 46579"/>
              </a:avLst>
            </a:prstGeom>
            <a:solidFill>
              <a:sysClr val="windowText" lastClr="000000"/>
            </a:solid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8B7B515C-6E34-40EA-9032-47DE8FD05D65}"/>
                </a:ext>
              </a:extLst>
            </p:cNvPr>
            <p:cNvSpPr/>
            <p:nvPr/>
          </p:nvSpPr>
          <p:spPr>
            <a:xfrm>
              <a:off x="2460507" y="4720398"/>
              <a:ext cx="181977" cy="207043"/>
            </a:xfrm>
            <a:prstGeom prst="rect">
              <a:avLst/>
            </a:prstGeom>
            <a:noFill/>
            <a:ln w="381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pic>
          <p:nvPicPr>
            <p:cNvPr id="31" name="Picture 30">
              <a:extLst>
                <a:ext uri="{FF2B5EF4-FFF2-40B4-BE49-F238E27FC236}">
                  <a16:creationId xmlns:a16="http://schemas.microsoft.com/office/drawing/2014/main" id="{E5BEC05F-FC51-45FB-9200-3C6AE0293CF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388413" y="5436559"/>
              <a:ext cx="2631511" cy="374459"/>
            </a:xfrm>
            <a:prstGeom prst="rect">
              <a:avLst/>
            </a:prstGeom>
          </p:spPr>
        </p:pic>
        <p:pic>
          <p:nvPicPr>
            <p:cNvPr id="32" name="Picture 31">
              <a:extLst>
                <a:ext uri="{FF2B5EF4-FFF2-40B4-BE49-F238E27FC236}">
                  <a16:creationId xmlns:a16="http://schemas.microsoft.com/office/drawing/2014/main" id="{560F6313-CCFA-4E01-8B00-5F5598240C13}"/>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532465" y="5560521"/>
              <a:ext cx="1107897" cy="240222"/>
            </a:xfrm>
            <a:prstGeom prst="rect">
              <a:avLst/>
            </a:prstGeom>
          </p:spPr>
        </p:pic>
        <p:sp>
          <p:nvSpPr>
            <p:cNvPr id="33" name="TextBox 32">
              <a:extLst>
                <a:ext uri="{FF2B5EF4-FFF2-40B4-BE49-F238E27FC236}">
                  <a16:creationId xmlns:a16="http://schemas.microsoft.com/office/drawing/2014/main" id="{8393DB11-3A65-498C-8D0D-53657E72314F}"/>
                </a:ext>
              </a:extLst>
            </p:cNvPr>
            <p:cNvSpPr txBox="1"/>
            <p:nvPr/>
          </p:nvSpPr>
          <p:spPr>
            <a:xfrm>
              <a:off x="7872721" y="2169206"/>
              <a:ext cx="362601" cy="369332"/>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Calibri"/>
                  <a:ea typeface="+mn-ea"/>
                </a:rPr>
                <a:t>x</a:t>
              </a:r>
              <a:r>
                <a:rPr lang="en-US" baseline="-25000" dirty="0">
                  <a:solidFill>
                    <a:prstClr val="black"/>
                  </a:solidFill>
                  <a:latin typeface="Calibri"/>
                  <a:ea typeface="+mn-ea"/>
                </a:rPr>
                <a:t>1</a:t>
              </a:r>
            </a:p>
          </p:txBody>
        </p:sp>
        <p:sp>
          <p:nvSpPr>
            <p:cNvPr id="34" name="TextBox 33">
              <a:extLst>
                <a:ext uri="{FF2B5EF4-FFF2-40B4-BE49-F238E27FC236}">
                  <a16:creationId xmlns:a16="http://schemas.microsoft.com/office/drawing/2014/main" id="{3F47CF9D-C564-4A26-B8AB-B8FAA297264D}"/>
                </a:ext>
              </a:extLst>
            </p:cNvPr>
            <p:cNvSpPr txBox="1"/>
            <p:nvPr/>
          </p:nvSpPr>
          <p:spPr>
            <a:xfrm>
              <a:off x="6021251" y="1036208"/>
              <a:ext cx="362601" cy="369332"/>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Calibri"/>
                  <a:ea typeface="+mn-ea"/>
                </a:rPr>
                <a:t>x</a:t>
              </a:r>
              <a:r>
                <a:rPr lang="en-US" baseline="-25000" dirty="0">
                  <a:solidFill>
                    <a:prstClr val="black"/>
                  </a:solidFill>
                  <a:latin typeface="Calibri"/>
                  <a:ea typeface="+mn-ea"/>
                </a:rPr>
                <a:t>2</a:t>
              </a:r>
            </a:p>
          </p:txBody>
        </p:sp>
        <p:cxnSp>
          <p:nvCxnSpPr>
            <p:cNvPr id="35" name="Straight Arrow Connector 34">
              <a:extLst>
                <a:ext uri="{FF2B5EF4-FFF2-40B4-BE49-F238E27FC236}">
                  <a16:creationId xmlns:a16="http://schemas.microsoft.com/office/drawing/2014/main" id="{683C2313-4079-46C7-BAE3-47A4F4948891}"/>
                </a:ext>
              </a:extLst>
            </p:cNvPr>
            <p:cNvCxnSpPr/>
            <p:nvPr/>
          </p:nvCxnSpPr>
          <p:spPr>
            <a:xfrm flipV="1">
              <a:off x="6403995" y="1043828"/>
              <a:ext cx="0" cy="1373959"/>
            </a:xfrm>
            <a:prstGeom prst="straightConnector1">
              <a:avLst/>
            </a:prstGeom>
            <a:noFill/>
            <a:ln w="19050" cap="flat" cmpd="sng" algn="ctr">
              <a:solidFill>
                <a:sysClr val="window" lastClr="FFFFFF">
                  <a:lumMod val="50000"/>
                </a:sysClr>
              </a:solidFill>
              <a:prstDash val="solid"/>
              <a:tailEnd type="arrow"/>
            </a:ln>
            <a:effectLst/>
          </p:spPr>
        </p:cxnSp>
        <p:cxnSp>
          <p:nvCxnSpPr>
            <p:cNvPr id="36" name="Straight Arrow Connector 35">
              <a:extLst>
                <a:ext uri="{FF2B5EF4-FFF2-40B4-BE49-F238E27FC236}">
                  <a16:creationId xmlns:a16="http://schemas.microsoft.com/office/drawing/2014/main" id="{29C27FF1-E80F-4DAD-8B35-C140162EB43B}"/>
                </a:ext>
              </a:extLst>
            </p:cNvPr>
            <p:cNvCxnSpPr/>
            <p:nvPr/>
          </p:nvCxnSpPr>
          <p:spPr>
            <a:xfrm>
              <a:off x="6329102" y="2312347"/>
              <a:ext cx="1536500" cy="0"/>
            </a:xfrm>
            <a:prstGeom prst="straightConnector1">
              <a:avLst/>
            </a:prstGeom>
            <a:noFill/>
            <a:ln w="19050" cap="flat" cmpd="sng" algn="ctr">
              <a:solidFill>
                <a:sysClr val="window" lastClr="FFFFFF">
                  <a:lumMod val="50000"/>
                </a:sysClr>
              </a:solidFill>
              <a:prstDash val="solid"/>
              <a:tailEnd type="arrow"/>
            </a:ln>
            <a:effectLst/>
          </p:spPr>
        </p:cxnSp>
        <p:sp>
          <p:nvSpPr>
            <p:cNvPr id="37" name="Isosceles Triangle 36">
              <a:extLst>
                <a:ext uri="{FF2B5EF4-FFF2-40B4-BE49-F238E27FC236}">
                  <a16:creationId xmlns:a16="http://schemas.microsoft.com/office/drawing/2014/main" id="{A33631A6-DFDC-429D-82E2-10ACB0C30A3B}"/>
                </a:ext>
              </a:extLst>
            </p:cNvPr>
            <p:cNvSpPr/>
            <p:nvPr/>
          </p:nvSpPr>
          <p:spPr>
            <a:xfrm>
              <a:off x="6769800" y="1226477"/>
              <a:ext cx="174479" cy="155941"/>
            </a:xfrm>
            <a:prstGeom prst="triangle">
              <a:avLst/>
            </a:prstGeom>
            <a:no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38" name="Isosceles Triangle 37">
              <a:extLst>
                <a:ext uri="{FF2B5EF4-FFF2-40B4-BE49-F238E27FC236}">
                  <a16:creationId xmlns:a16="http://schemas.microsoft.com/office/drawing/2014/main" id="{228DA694-5762-4EB1-A52F-1868DD3E7B42}"/>
                </a:ext>
              </a:extLst>
            </p:cNvPr>
            <p:cNvSpPr/>
            <p:nvPr/>
          </p:nvSpPr>
          <p:spPr>
            <a:xfrm>
              <a:off x="6615415" y="1405099"/>
              <a:ext cx="174479" cy="155941"/>
            </a:xfrm>
            <a:prstGeom prst="triangle">
              <a:avLst/>
            </a:prstGeom>
            <a:no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39" name="Isosceles Triangle 38">
              <a:extLst>
                <a:ext uri="{FF2B5EF4-FFF2-40B4-BE49-F238E27FC236}">
                  <a16:creationId xmlns:a16="http://schemas.microsoft.com/office/drawing/2014/main" id="{B3738F83-4BD6-491A-9109-299A08DAF9E5}"/>
                </a:ext>
              </a:extLst>
            </p:cNvPr>
            <p:cNvSpPr/>
            <p:nvPr/>
          </p:nvSpPr>
          <p:spPr>
            <a:xfrm>
              <a:off x="6827389" y="1450045"/>
              <a:ext cx="174479" cy="155941"/>
            </a:xfrm>
            <a:prstGeom prst="triangle">
              <a:avLst/>
            </a:prstGeom>
            <a:no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40" name="Oval 39">
              <a:extLst>
                <a:ext uri="{FF2B5EF4-FFF2-40B4-BE49-F238E27FC236}">
                  <a16:creationId xmlns:a16="http://schemas.microsoft.com/office/drawing/2014/main" id="{D5FA58F1-C40F-4A9A-806A-F4D497CAD25F}"/>
                </a:ext>
              </a:extLst>
            </p:cNvPr>
            <p:cNvSpPr/>
            <p:nvPr/>
          </p:nvSpPr>
          <p:spPr>
            <a:xfrm>
              <a:off x="7218375" y="1394864"/>
              <a:ext cx="153440"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41" name="Oval 40">
              <a:extLst>
                <a:ext uri="{FF2B5EF4-FFF2-40B4-BE49-F238E27FC236}">
                  <a16:creationId xmlns:a16="http://schemas.microsoft.com/office/drawing/2014/main" id="{4D73A12B-3377-4B56-870B-35ACC54BDF72}"/>
                </a:ext>
              </a:extLst>
            </p:cNvPr>
            <p:cNvSpPr/>
            <p:nvPr/>
          </p:nvSpPr>
          <p:spPr>
            <a:xfrm>
              <a:off x="7450523" y="1276446"/>
              <a:ext cx="153440"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42" name="Oval 41">
              <a:extLst>
                <a:ext uri="{FF2B5EF4-FFF2-40B4-BE49-F238E27FC236}">
                  <a16:creationId xmlns:a16="http://schemas.microsoft.com/office/drawing/2014/main" id="{6CBAF81B-B803-4467-9A32-80D5F6B93EDD}"/>
                </a:ext>
              </a:extLst>
            </p:cNvPr>
            <p:cNvSpPr/>
            <p:nvPr/>
          </p:nvSpPr>
          <p:spPr>
            <a:xfrm>
              <a:off x="7396163" y="1527390"/>
              <a:ext cx="153440"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43" name="Oval 42">
              <a:extLst>
                <a:ext uri="{FF2B5EF4-FFF2-40B4-BE49-F238E27FC236}">
                  <a16:creationId xmlns:a16="http://schemas.microsoft.com/office/drawing/2014/main" id="{7A163A94-9B82-4FDF-8EFA-0B1603205ECF}"/>
                </a:ext>
              </a:extLst>
            </p:cNvPr>
            <p:cNvSpPr/>
            <p:nvPr/>
          </p:nvSpPr>
          <p:spPr>
            <a:xfrm>
              <a:off x="7250134" y="1730806"/>
              <a:ext cx="153440"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44" name="Oval 43">
              <a:extLst>
                <a:ext uri="{FF2B5EF4-FFF2-40B4-BE49-F238E27FC236}">
                  <a16:creationId xmlns:a16="http://schemas.microsoft.com/office/drawing/2014/main" id="{C82097E1-B5F7-4F64-9D05-5F2FCFB4CE08}"/>
                </a:ext>
              </a:extLst>
            </p:cNvPr>
            <p:cNvSpPr/>
            <p:nvPr/>
          </p:nvSpPr>
          <p:spPr>
            <a:xfrm>
              <a:off x="7616975" y="1484321"/>
              <a:ext cx="153440"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45" name="Oval 44">
              <a:extLst>
                <a:ext uri="{FF2B5EF4-FFF2-40B4-BE49-F238E27FC236}">
                  <a16:creationId xmlns:a16="http://schemas.microsoft.com/office/drawing/2014/main" id="{02BBCBAC-FB5E-4E8A-BF9C-BB156A099931}"/>
                </a:ext>
              </a:extLst>
            </p:cNvPr>
            <p:cNvSpPr/>
            <p:nvPr/>
          </p:nvSpPr>
          <p:spPr>
            <a:xfrm>
              <a:off x="6876362" y="1842762"/>
              <a:ext cx="153440"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5A00766B-7113-4983-8369-45306466232E}"/>
                </a:ext>
              </a:extLst>
            </p:cNvPr>
            <p:cNvSpPr/>
            <p:nvPr/>
          </p:nvSpPr>
          <p:spPr>
            <a:xfrm>
              <a:off x="6700256" y="1974459"/>
              <a:ext cx="153440"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47" name="Oval 46">
              <a:extLst>
                <a:ext uri="{FF2B5EF4-FFF2-40B4-BE49-F238E27FC236}">
                  <a16:creationId xmlns:a16="http://schemas.microsoft.com/office/drawing/2014/main" id="{32F9BE2F-4393-418B-9A51-3F24DED6F1E0}"/>
                </a:ext>
              </a:extLst>
            </p:cNvPr>
            <p:cNvSpPr/>
            <p:nvPr/>
          </p:nvSpPr>
          <p:spPr>
            <a:xfrm>
              <a:off x="6891135" y="2049827"/>
              <a:ext cx="153440"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EBE6BD22-4A8D-4668-9EA2-268184C16DB9}"/>
                </a:ext>
              </a:extLst>
            </p:cNvPr>
            <p:cNvSpPr/>
            <p:nvPr/>
          </p:nvSpPr>
          <p:spPr>
            <a:xfrm>
              <a:off x="7082356" y="1978509"/>
              <a:ext cx="153440"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49" name="Straight Arrow Connector 48">
              <a:extLst>
                <a:ext uri="{FF2B5EF4-FFF2-40B4-BE49-F238E27FC236}">
                  <a16:creationId xmlns:a16="http://schemas.microsoft.com/office/drawing/2014/main" id="{48AE8331-2837-4244-B7B6-4D317759C935}"/>
                </a:ext>
              </a:extLst>
            </p:cNvPr>
            <p:cNvCxnSpPr/>
            <p:nvPr/>
          </p:nvCxnSpPr>
          <p:spPr>
            <a:xfrm flipV="1">
              <a:off x="4134340" y="1882727"/>
              <a:ext cx="1571421" cy="531519"/>
            </a:xfrm>
            <a:prstGeom prst="straightConnector1">
              <a:avLst/>
            </a:prstGeom>
            <a:noFill/>
            <a:ln w="9525" cap="flat" cmpd="sng" algn="ctr">
              <a:solidFill>
                <a:sysClr val="windowText" lastClr="000000">
                  <a:shade val="95000"/>
                  <a:satMod val="105000"/>
                </a:sysClr>
              </a:solidFill>
              <a:prstDash val="solid"/>
              <a:tailEnd type="arrow"/>
            </a:ln>
            <a:effectLst/>
          </p:spPr>
        </p:cxnSp>
        <p:sp>
          <p:nvSpPr>
            <p:cNvPr id="50" name="TextBox 49">
              <a:extLst>
                <a:ext uri="{FF2B5EF4-FFF2-40B4-BE49-F238E27FC236}">
                  <a16:creationId xmlns:a16="http://schemas.microsoft.com/office/drawing/2014/main" id="{31B08BC5-A733-48F6-ACAA-C10A3847E36B}"/>
                </a:ext>
              </a:extLst>
            </p:cNvPr>
            <p:cNvSpPr txBox="1"/>
            <p:nvPr/>
          </p:nvSpPr>
          <p:spPr>
            <a:xfrm>
              <a:off x="7901772" y="3747823"/>
              <a:ext cx="362601" cy="369332"/>
            </a:xfrm>
            <a:prstGeom prst="rect">
              <a:avLst/>
            </a:prstGeom>
            <a:noFill/>
            <a:ln w="19050">
              <a:noFill/>
            </a:ln>
          </p:spPr>
          <p:txBody>
            <a:bodyPr wrap="none" rtlCol="0">
              <a:spAutoFit/>
            </a:bodyPr>
            <a:lstStyle/>
            <a:p>
              <a:pPr eaLnBrk="1" fontAlgn="auto" hangingPunct="1">
                <a:spcBef>
                  <a:spcPts val="0"/>
                </a:spcBef>
                <a:spcAft>
                  <a:spcPts val="0"/>
                </a:spcAft>
              </a:pPr>
              <a:r>
                <a:rPr lang="en-US" dirty="0">
                  <a:solidFill>
                    <a:prstClr val="black"/>
                  </a:solidFill>
                  <a:latin typeface="Calibri"/>
                  <a:ea typeface="+mn-ea"/>
                </a:rPr>
                <a:t>x</a:t>
              </a:r>
              <a:r>
                <a:rPr lang="en-US" baseline="-25000" dirty="0">
                  <a:solidFill>
                    <a:prstClr val="black"/>
                  </a:solidFill>
                  <a:latin typeface="Calibri"/>
                  <a:ea typeface="+mn-ea"/>
                </a:rPr>
                <a:t>1</a:t>
              </a:r>
            </a:p>
          </p:txBody>
        </p:sp>
        <p:sp>
          <p:nvSpPr>
            <p:cNvPr id="51" name="TextBox 50">
              <a:extLst>
                <a:ext uri="{FF2B5EF4-FFF2-40B4-BE49-F238E27FC236}">
                  <a16:creationId xmlns:a16="http://schemas.microsoft.com/office/drawing/2014/main" id="{B2DA50A7-6E28-46A0-BB17-97EEF867DCC2}"/>
                </a:ext>
              </a:extLst>
            </p:cNvPr>
            <p:cNvSpPr txBox="1"/>
            <p:nvPr/>
          </p:nvSpPr>
          <p:spPr>
            <a:xfrm>
              <a:off x="5965927" y="2491276"/>
              <a:ext cx="362601" cy="369332"/>
            </a:xfrm>
            <a:prstGeom prst="rect">
              <a:avLst/>
            </a:prstGeom>
            <a:noFill/>
            <a:ln w="19050">
              <a:noFill/>
            </a:ln>
          </p:spPr>
          <p:txBody>
            <a:bodyPr wrap="none" rtlCol="0">
              <a:spAutoFit/>
            </a:bodyPr>
            <a:lstStyle/>
            <a:p>
              <a:pPr eaLnBrk="1" fontAlgn="auto" hangingPunct="1">
                <a:spcBef>
                  <a:spcPts val="0"/>
                </a:spcBef>
                <a:spcAft>
                  <a:spcPts val="0"/>
                </a:spcAft>
              </a:pPr>
              <a:r>
                <a:rPr lang="en-US" dirty="0">
                  <a:solidFill>
                    <a:prstClr val="black"/>
                  </a:solidFill>
                  <a:latin typeface="Calibri"/>
                  <a:ea typeface="+mn-ea"/>
                </a:rPr>
                <a:t>x</a:t>
              </a:r>
              <a:r>
                <a:rPr lang="en-US" baseline="-25000" dirty="0">
                  <a:solidFill>
                    <a:prstClr val="black"/>
                  </a:solidFill>
                  <a:latin typeface="Calibri"/>
                  <a:ea typeface="+mn-ea"/>
                </a:rPr>
                <a:t>2</a:t>
              </a:r>
            </a:p>
          </p:txBody>
        </p:sp>
        <p:cxnSp>
          <p:nvCxnSpPr>
            <p:cNvPr id="52" name="Straight Arrow Connector 51">
              <a:extLst>
                <a:ext uri="{FF2B5EF4-FFF2-40B4-BE49-F238E27FC236}">
                  <a16:creationId xmlns:a16="http://schemas.microsoft.com/office/drawing/2014/main" id="{886A958C-2F96-4DC2-8D98-D5E93A705636}"/>
                </a:ext>
              </a:extLst>
            </p:cNvPr>
            <p:cNvCxnSpPr/>
            <p:nvPr/>
          </p:nvCxnSpPr>
          <p:spPr>
            <a:xfrm flipV="1">
              <a:off x="6410316" y="2560556"/>
              <a:ext cx="0" cy="1373959"/>
            </a:xfrm>
            <a:prstGeom prst="straightConnector1">
              <a:avLst/>
            </a:prstGeom>
            <a:noFill/>
            <a:ln w="19050" cap="flat" cmpd="sng" algn="ctr">
              <a:solidFill>
                <a:sysClr val="window" lastClr="FFFFFF">
                  <a:lumMod val="50000"/>
                </a:sysClr>
              </a:solidFill>
              <a:prstDash val="solid"/>
              <a:tailEnd type="arrow"/>
            </a:ln>
            <a:effectLst/>
          </p:spPr>
        </p:cxnSp>
        <p:cxnSp>
          <p:nvCxnSpPr>
            <p:cNvPr id="53" name="Straight Arrow Connector 52">
              <a:extLst>
                <a:ext uri="{FF2B5EF4-FFF2-40B4-BE49-F238E27FC236}">
                  <a16:creationId xmlns:a16="http://schemas.microsoft.com/office/drawing/2014/main" id="{98892BF9-B9AB-4585-8FC6-5D410A5CFB27}"/>
                </a:ext>
              </a:extLst>
            </p:cNvPr>
            <p:cNvCxnSpPr/>
            <p:nvPr/>
          </p:nvCxnSpPr>
          <p:spPr>
            <a:xfrm>
              <a:off x="6335422" y="3829075"/>
              <a:ext cx="1536500" cy="0"/>
            </a:xfrm>
            <a:prstGeom prst="straightConnector1">
              <a:avLst/>
            </a:prstGeom>
            <a:noFill/>
            <a:ln w="19050" cap="flat" cmpd="sng" algn="ctr">
              <a:solidFill>
                <a:sysClr val="window" lastClr="FFFFFF">
                  <a:lumMod val="50000"/>
                </a:sysClr>
              </a:solidFill>
              <a:prstDash val="solid"/>
              <a:tailEnd type="arrow"/>
            </a:ln>
            <a:effectLst/>
          </p:spPr>
        </p:cxnSp>
        <p:sp>
          <p:nvSpPr>
            <p:cNvPr id="54" name="Rectangle 53">
              <a:extLst>
                <a:ext uri="{FF2B5EF4-FFF2-40B4-BE49-F238E27FC236}">
                  <a16:creationId xmlns:a16="http://schemas.microsoft.com/office/drawing/2014/main" id="{9EC95BEA-CB11-4ADB-A0E9-275F26A2B287}"/>
                </a:ext>
              </a:extLst>
            </p:cNvPr>
            <p:cNvSpPr/>
            <p:nvPr/>
          </p:nvSpPr>
          <p:spPr>
            <a:xfrm>
              <a:off x="6899032" y="3389553"/>
              <a:ext cx="115175" cy="131040"/>
            </a:xfrm>
            <a:prstGeom prst="rect">
              <a:avLst/>
            </a:prstGeom>
            <a:noFill/>
            <a:ln w="190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5DD40C30-D96F-4267-A906-3F60D401080F}"/>
                </a:ext>
              </a:extLst>
            </p:cNvPr>
            <p:cNvSpPr/>
            <p:nvPr/>
          </p:nvSpPr>
          <p:spPr>
            <a:xfrm>
              <a:off x="6920948" y="3574770"/>
              <a:ext cx="115175" cy="131040"/>
            </a:xfrm>
            <a:prstGeom prst="rect">
              <a:avLst/>
            </a:prstGeom>
            <a:noFill/>
            <a:ln w="190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1EB26572-45AB-40F5-A85F-13E3573A1D1E}"/>
                </a:ext>
              </a:extLst>
            </p:cNvPr>
            <p:cNvSpPr/>
            <p:nvPr/>
          </p:nvSpPr>
          <p:spPr>
            <a:xfrm>
              <a:off x="7090114" y="3509250"/>
              <a:ext cx="115175" cy="131040"/>
            </a:xfrm>
            <a:prstGeom prst="rect">
              <a:avLst/>
            </a:prstGeom>
            <a:noFill/>
            <a:ln w="190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57" name="Rectangle 56">
              <a:extLst>
                <a:ext uri="{FF2B5EF4-FFF2-40B4-BE49-F238E27FC236}">
                  <a16:creationId xmlns:a16="http://schemas.microsoft.com/office/drawing/2014/main" id="{96EC01DF-9C60-4376-A857-DEE322375253}"/>
                </a:ext>
              </a:extLst>
            </p:cNvPr>
            <p:cNvSpPr/>
            <p:nvPr/>
          </p:nvSpPr>
          <p:spPr>
            <a:xfrm>
              <a:off x="6732183" y="3502387"/>
              <a:ext cx="115175" cy="131040"/>
            </a:xfrm>
            <a:prstGeom prst="rect">
              <a:avLst/>
            </a:prstGeom>
            <a:noFill/>
            <a:ln w="190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58" name="Oval 57">
              <a:extLst>
                <a:ext uri="{FF2B5EF4-FFF2-40B4-BE49-F238E27FC236}">
                  <a16:creationId xmlns:a16="http://schemas.microsoft.com/office/drawing/2014/main" id="{BD80FBBC-1A07-433C-9875-2FF6ECAC7BC3}"/>
                </a:ext>
              </a:extLst>
            </p:cNvPr>
            <p:cNvSpPr/>
            <p:nvPr/>
          </p:nvSpPr>
          <p:spPr>
            <a:xfrm>
              <a:off x="6624016" y="2934082"/>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59" name="Oval 58">
              <a:extLst>
                <a:ext uri="{FF2B5EF4-FFF2-40B4-BE49-F238E27FC236}">
                  <a16:creationId xmlns:a16="http://schemas.microsoft.com/office/drawing/2014/main" id="{936262EA-8D24-4F86-8A3F-118DF79D5887}"/>
                </a:ext>
              </a:extLst>
            </p:cNvPr>
            <p:cNvSpPr/>
            <p:nvPr/>
          </p:nvSpPr>
          <p:spPr>
            <a:xfrm>
              <a:off x="6854861" y="2990976"/>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0" name="Oval 59">
              <a:extLst>
                <a:ext uri="{FF2B5EF4-FFF2-40B4-BE49-F238E27FC236}">
                  <a16:creationId xmlns:a16="http://schemas.microsoft.com/office/drawing/2014/main" id="{95D2F7E2-4E98-4CA3-BF7E-B22F125FAB82}"/>
                </a:ext>
              </a:extLst>
            </p:cNvPr>
            <p:cNvSpPr/>
            <p:nvPr/>
          </p:nvSpPr>
          <p:spPr>
            <a:xfrm>
              <a:off x="6795578" y="2762401"/>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1" name="Oval 60">
              <a:extLst>
                <a:ext uri="{FF2B5EF4-FFF2-40B4-BE49-F238E27FC236}">
                  <a16:creationId xmlns:a16="http://schemas.microsoft.com/office/drawing/2014/main" id="{1A5AC6DD-5F90-4251-BBD2-9F7FE2A95300}"/>
                </a:ext>
              </a:extLst>
            </p:cNvPr>
            <p:cNvSpPr/>
            <p:nvPr/>
          </p:nvSpPr>
          <p:spPr>
            <a:xfrm>
              <a:off x="7233634" y="2914256"/>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2" name="Oval 61">
              <a:extLst>
                <a:ext uri="{FF2B5EF4-FFF2-40B4-BE49-F238E27FC236}">
                  <a16:creationId xmlns:a16="http://schemas.microsoft.com/office/drawing/2014/main" id="{DD70CEA6-0913-401F-BBE9-909D0892261D}"/>
                </a:ext>
              </a:extLst>
            </p:cNvPr>
            <p:cNvSpPr/>
            <p:nvPr/>
          </p:nvSpPr>
          <p:spPr>
            <a:xfrm>
              <a:off x="7465781" y="2795838"/>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3" name="Oval 62">
              <a:extLst>
                <a:ext uri="{FF2B5EF4-FFF2-40B4-BE49-F238E27FC236}">
                  <a16:creationId xmlns:a16="http://schemas.microsoft.com/office/drawing/2014/main" id="{6E94731E-010C-474C-88CD-A25A70157FDA}"/>
                </a:ext>
              </a:extLst>
            </p:cNvPr>
            <p:cNvSpPr/>
            <p:nvPr/>
          </p:nvSpPr>
          <p:spPr>
            <a:xfrm>
              <a:off x="7411422" y="3046781"/>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4" name="Oval 63">
              <a:extLst>
                <a:ext uri="{FF2B5EF4-FFF2-40B4-BE49-F238E27FC236}">
                  <a16:creationId xmlns:a16="http://schemas.microsoft.com/office/drawing/2014/main" id="{FE8E7917-1A7F-429E-9567-71BE0EF83F8F}"/>
                </a:ext>
              </a:extLst>
            </p:cNvPr>
            <p:cNvSpPr/>
            <p:nvPr/>
          </p:nvSpPr>
          <p:spPr>
            <a:xfrm>
              <a:off x="7265393" y="3250198"/>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5" name="Oval 64">
              <a:extLst>
                <a:ext uri="{FF2B5EF4-FFF2-40B4-BE49-F238E27FC236}">
                  <a16:creationId xmlns:a16="http://schemas.microsoft.com/office/drawing/2014/main" id="{52F3676C-59CB-4918-A19E-0377E0C35462}"/>
                </a:ext>
              </a:extLst>
            </p:cNvPr>
            <p:cNvSpPr/>
            <p:nvPr/>
          </p:nvSpPr>
          <p:spPr>
            <a:xfrm>
              <a:off x="7632233" y="3003714"/>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66" name="Straight Arrow Connector 65">
              <a:extLst>
                <a:ext uri="{FF2B5EF4-FFF2-40B4-BE49-F238E27FC236}">
                  <a16:creationId xmlns:a16="http://schemas.microsoft.com/office/drawing/2014/main" id="{CFB5D41B-5BDF-417B-9464-DE3FA0585164}"/>
                </a:ext>
              </a:extLst>
            </p:cNvPr>
            <p:cNvCxnSpPr/>
            <p:nvPr/>
          </p:nvCxnSpPr>
          <p:spPr>
            <a:xfrm>
              <a:off x="4134340" y="3228953"/>
              <a:ext cx="1571421" cy="0"/>
            </a:xfrm>
            <a:prstGeom prst="straightConnector1">
              <a:avLst/>
            </a:prstGeom>
            <a:noFill/>
            <a:ln w="9525" cap="flat" cmpd="sng" algn="ctr">
              <a:solidFill>
                <a:sysClr val="windowText" lastClr="000000">
                  <a:shade val="95000"/>
                  <a:satMod val="105000"/>
                </a:sysClr>
              </a:solidFill>
              <a:prstDash val="solid"/>
              <a:tailEnd type="arrow"/>
            </a:ln>
            <a:effectLst/>
          </p:spPr>
        </p:cxnSp>
        <p:sp>
          <p:nvSpPr>
            <p:cNvPr id="67" name="Oval 66">
              <a:extLst>
                <a:ext uri="{FF2B5EF4-FFF2-40B4-BE49-F238E27FC236}">
                  <a16:creationId xmlns:a16="http://schemas.microsoft.com/office/drawing/2014/main" id="{A05BCA35-B9E8-4B7E-8494-245018EA0C59}"/>
                </a:ext>
              </a:extLst>
            </p:cNvPr>
            <p:cNvSpPr/>
            <p:nvPr/>
          </p:nvSpPr>
          <p:spPr>
            <a:xfrm>
              <a:off x="6616513" y="4546935"/>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8" name="Oval 67">
              <a:extLst>
                <a:ext uri="{FF2B5EF4-FFF2-40B4-BE49-F238E27FC236}">
                  <a16:creationId xmlns:a16="http://schemas.microsoft.com/office/drawing/2014/main" id="{3EA98D0F-6A08-48BB-982B-381FC559FA5F}"/>
                </a:ext>
              </a:extLst>
            </p:cNvPr>
            <p:cNvSpPr/>
            <p:nvPr/>
          </p:nvSpPr>
          <p:spPr>
            <a:xfrm>
              <a:off x="6847358" y="4603827"/>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9" name="Oval 68">
              <a:extLst>
                <a:ext uri="{FF2B5EF4-FFF2-40B4-BE49-F238E27FC236}">
                  <a16:creationId xmlns:a16="http://schemas.microsoft.com/office/drawing/2014/main" id="{785CD868-2264-4B82-8926-999FCB60B67A}"/>
                </a:ext>
              </a:extLst>
            </p:cNvPr>
            <p:cNvSpPr/>
            <p:nvPr/>
          </p:nvSpPr>
          <p:spPr>
            <a:xfrm>
              <a:off x="6788075" y="4375252"/>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0" name="Oval 69">
              <a:extLst>
                <a:ext uri="{FF2B5EF4-FFF2-40B4-BE49-F238E27FC236}">
                  <a16:creationId xmlns:a16="http://schemas.microsoft.com/office/drawing/2014/main" id="{24DA5045-6FE6-434B-9AF4-F7FC5FC13161}"/>
                </a:ext>
              </a:extLst>
            </p:cNvPr>
            <p:cNvSpPr/>
            <p:nvPr/>
          </p:nvSpPr>
          <p:spPr>
            <a:xfrm>
              <a:off x="6884118" y="4975006"/>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1" name="Oval 70">
              <a:extLst>
                <a:ext uri="{FF2B5EF4-FFF2-40B4-BE49-F238E27FC236}">
                  <a16:creationId xmlns:a16="http://schemas.microsoft.com/office/drawing/2014/main" id="{BC0EBBF1-9952-4AFA-BBE4-2159BAD46035}"/>
                </a:ext>
              </a:extLst>
            </p:cNvPr>
            <p:cNvSpPr/>
            <p:nvPr/>
          </p:nvSpPr>
          <p:spPr>
            <a:xfrm>
              <a:off x="6708012" y="5106703"/>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2" name="Oval 71">
              <a:extLst>
                <a:ext uri="{FF2B5EF4-FFF2-40B4-BE49-F238E27FC236}">
                  <a16:creationId xmlns:a16="http://schemas.microsoft.com/office/drawing/2014/main" id="{A65EDDEF-0E71-4126-88BD-47AE61C8B68C}"/>
                </a:ext>
              </a:extLst>
            </p:cNvPr>
            <p:cNvSpPr/>
            <p:nvPr/>
          </p:nvSpPr>
          <p:spPr>
            <a:xfrm>
              <a:off x="6898891" y="5182071"/>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3" name="Oval 72">
              <a:extLst>
                <a:ext uri="{FF2B5EF4-FFF2-40B4-BE49-F238E27FC236}">
                  <a16:creationId xmlns:a16="http://schemas.microsoft.com/office/drawing/2014/main" id="{08E2968F-BF32-425F-ADDC-DB7569826326}"/>
                </a:ext>
              </a:extLst>
            </p:cNvPr>
            <p:cNvSpPr/>
            <p:nvPr/>
          </p:nvSpPr>
          <p:spPr>
            <a:xfrm>
              <a:off x="7077413" y="5085353"/>
              <a:ext cx="153439" cy="153439"/>
            </a:xfrm>
            <a:prstGeom prst="ellipse">
              <a:avLst/>
            </a:prstGeom>
            <a:no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4" name="Cross 73">
              <a:extLst>
                <a:ext uri="{FF2B5EF4-FFF2-40B4-BE49-F238E27FC236}">
                  <a16:creationId xmlns:a16="http://schemas.microsoft.com/office/drawing/2014/main" id="{F734D0BC-0956-49A4-8CDF-2601C4A54245}"/>
                </a:ext>
              </a:extLst>
            </p:cNvPr>
            <p:cNvSpPr/>
            <p:nvPr/>
          </p:nvSpPr>
          <p:spPr>
            <a:xfrm rot="2734294">
              <a:off x="7254844" y="4828228"/>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5" name="Cross 74">
              <a:extLst>
                <a:ext uri="{FF2B5EF4-FFF2-40B4-BE49-F238E27FC236}">
                  <a16:creationId xmlns:a16="http://schemas.microsoft.com/office/drawing/2014/main" id="{1188E962-CC04-42BB-9BFE-1910155DAC01}"/>
                </a:ext>
              </a:extLst>
            </p:cNvPr>
            <p:cNvSpPr/>
            <p:nvPr/>
          </p:nvSpPr>
          <p:spPr>
            <a:xfrm rot="2734294">
              <a:off x="7227711" y="4510082"/>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6" name="Cross 75">
              <a:extLst>
                <a:ext uri="{FF2B5EF4-FFF2-40B4-BE49-F238E27FC236}">
                  <a16:creationId xmlns:a16="http://schemas.microsoft.com/office/drawing/2014/main" id="{488BCAAE-CB2B-4548-AFAD-FC6AB200F615}"/>
                </a:ext>
              </a:extLst>
            </p:cNvPr>
            <p:cNvSpPr/>
            <p:nvPr/>
          </p:nvSpPr>
          <p:spPr>
            <a:xfrm rot="2734294">
              <a:off x="7395930" y="4644083"/>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7" name="Cross 76">
              <a:extLst>
                <a:ext uri="{FF2B5EF4-FFF2-40B4-BE49-F238E27FC236}">
                  <a16:creationId xmlns:a16="http://schemas.microsoft.com/office/drawing/2014/main" id="{AABCB85D-D6B5-4179-94A3-718369820D4B}"/>
                </a:ext>
              </a:extLst>
            </p:cNvPr>
            <p:cNvSpPr/>
            <p:nvPr/>
          </p:nvSpPr>
          <p:spPr>
            <a:xfrm rot="2734294">
              <a:off x="7450288" y="4393139"/>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5E260E9D-AC64-40C2-89C0-39AB72D0B911}"/>
                </a:ext>
              </a:extLst>
            </p:cNvPr>
            <p:cNvSpPr txBox="1"/>
            <p:nvPr/>
          </p:nvSpPr>
          <p:spPr>
            <a:xfrm>
              <a:off x="7850009" y="5370559"/>
              <a:ext cx="362601" cy="369332"/>
            </a:xfrm>
            <a:prstGeom prst="rect">
              <a:avLst/>
            </a:prstGeom>
            <a:noFill/>
            <a:ln w="19050">
              <a:noFill/>
            </a:ln>
          </p:spPr>
          <p:txBody>
            <a:bodyPr wrap="none" rtlCol="0">
              <a:spAutoFit/>
            </a:bodyPr>
            <a:lstStyle/>
            <a:p>
              <a:pPr eaLnBrk="1" fontAlgn="auto" hangingPunct="1">
                <a:spcBef>
                  <a:spcPts val="0"/>
                </a:spcBef>
                <a:spcAft>
                  <a:spcPts val="0"/>
                </a:spcAft>
              </a:pPr>
              <a:r>
                <a:rPr lang="en-US" dirty="0">
                  <a:solidFill>
                    <a:prstClr val="black"/>
                  </a:solidFill>
                  <a:latin typeface="Calibri"/>
                  <a:ea typeface="+mn-ea"/>
                </a:rPr>
                <a:t>x</a:t>
              </a:r>
              <a:r>
                <a:rPr lang="en-US" baseline="-25000" dirty="0">
                  <a:solidFill>
                    <a:prstClr val="black"/>
                  </a:solidFill>
                  <a:latin typeface="Calibri"/>
                  <a:ea typeface="+mn-ea"/>
                </a:rPr>
                <a:t>1</a:t>
              </a:r>
            </a:p>
          </p:txBody>
        </p:sp>
        <p:sp>
          <p:nvSpPr>
            <p:cNvPr id="79" name="TextBox 78">
              <a:extLst>
                <a:ext uri="{FF2B5EF4-FFF2-40B4-BE49-F238E27FC236}">
                  <a16:creationId xmlns:a16="http://schemas.microsoft.com/office/drawing/2014/main" id="{09B49D32-E0EB-4692-A275-CE5228260459}"/>
                </a:ext>
              </a:extLst>
            </p:cNvPr>
            <p:cNvSpPr txBox="1"/>
            <p:nvPr/>
          </p:nvSpPr>
          <p:spPr>
            <a:xfrm>
              <a:off x="5995729" y="4132836"/>
              <a:ext cx="362601" cy="369332"/>
            </a:xfrm>
            <a:prstGeom prst="rect">
              <a:avLst/>
            </a:prstGeom>
            <a:noFill/>
            <a:ln w="19050">
              <a:noFill/>
            </a:ln>
          </p:spPr>
          <p:txBody>
            <a:bodyPr wrap="none" rtlCol="0">
              <a:spAutoFit/>
            </a:bodyPr>
            <a:lstStyle/>
            <a:p>
              <a:pPr eaLnBrk="1" fontAlgn="auto" hangingPunct="1">
                <a:spcBef>
                  <a:spcPts val="0"/>
                </a:spcBef>
                <a:spcAft>
                  <a:spcPts val="0"/>
                </a:spcAft>
              </a:pPr>
              <a:r>
                <a:rPr lang="en-US" dirty="0">
                  <a:solidFill>
                    <a:prstClr val="black"/>
                  </a:solidFill>
                  <a:latin typeface="Calibri"/>
                  <a:ea typeface="+mn-ea"/>
                </a:rPr>
                <a:t>x</a:t>
              </a:r>
              <a:r>
                <a:rPr lang="en-US" baseline="-25000" dirty="0">
                  <a:solidFill>
                    <a:prstClr val="black"/>
                  </a:solidFill>
                  <a:latin typeface="Calibri"/>
                  <a:ea typeface="+mn-ea"/>
                </a:rPr>
                <a:t>2</a:t>
              </a:r>
            </a:p>
          </p:txBody>
        </p:sp>
        <p:cxnSp>
          <p:nvCxnSpPr>
            <p:cNvPr id="80" name="Straight Arrow Connector 79">
              <a:extLst>
                <a:ext uri="{FF2B5EF4-FFF2-40B4-BE49-F238E27FC236}">
                  <a16:creationId xmlns:a16="http://schemas.microsoft.com/office/drawing/2014/main" id="{12017FBB-6A90-4C04-A12A-44C935C64D31}"/>
                </a:ext>
              </a:extLst>
            </p:cNvPr>
            <p:cNvCxnSpPr/>
            <p:nvPr/>
          </p:nvCxnSpPr>
          <p:spPr>
            <a:xfrm flipV="1">
              <a:off x="6402559" y="4160755"/>
              <a:ext cx="0" cy="1373959"/>
            </a:xfrm>
            <a:prstGeom prst="straightConnector1">
              <a:avLst/>
            </a:prstGeom>
            <a:noFill/>
            <a:ln w="19050" cap="flat" cmpd="sng" algn="ctr">
              <a:solidFill>
                <a:sysClr val="window" lastClr="FFFFFF">
                  <a:lumMod val="50000"/>
                </a:sysClr>
              </a:solidFill>
              <a:prstDash val="solid"/>
              <a:tailEnd type="arrow"/>
            </a:ln>
            <a:effectLst/>
          </p:spPr>
        </p:cxnSp>
        <p:cxnSp>
          <p:nvCxnSpPr>
            <p:cNvPr id="81" name="Straight Arrow Connector 80">
              <a:extLst>
                <a:ext uri="{FF2B5EF4-FFF2-40B4-BE49-F238E27FC236}">
                  <a16:creationId xmlns:a16="http://schemas.microsoft.com/office/drawing/2014/main" id="{164E07AF-C94F-4B71-8A56-A3A308D0D835}"/>
                </a:ext>
              </a:extLst>
            </p:cNvPr>
            <p:cNvCxnSpPr/>
            <p:nvPr/>
          </p:nvCxnSpPr>
          <p:spPr>
            <a:xfrm>
              <a:off x="6327666" y="5429276"/>
              <a:ext cx="1536500" cy="0"/>
            </a:xfrm>
            <a:prstGeom prst="straightConnector1">
              <a:avLst/>
            </a:prstGeom>
            <a:noFill/>
            <a:ln w="19050" cap="flat" cmpd="sng" algn="ctr">
              <a:solidFill>
                <a:sysClr val="window" lastClr="FFFFFF">
                  <a:lumMod val="50000"/>
                </a:sysClr>
              </a:solidFill>
              <a:prstDash val="solid"/>
              <a:tailEnd type="arrow"/>
            </a:ln>
            <a:effectLst/>
          </p:spPr>
        </p:cxnSp>
        <p:sp>
          <p:nvSpPr>
            <p:cNvPr id="82" name="Cross 81">
              <a:extLst>
                <a:ext uri="{FF2B5EF4-FFF2-40B4-BE49-F238E27FC236}">
                  <a16:creationId xmlns:a16="http://schemas.microsoft.com/office/drawing/2014/main" id="{072AD628-1AF0-4D81-9F43-FCD19C3D42E6}"/>
                </a:ext>
              </a:extLst>
            </p:cNvPr>
            <p:cNvSpPr/>
            <p:nvPr/>
          </p:nvSpPr>
          <p:spPr>
            <a:xfrm rot="2734294">
              <a:off x="7613577" y="4599140"/>
              <a:ext cx="153909" cy="153909"/>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83" name="Straight Arrow Connector 82">
              <a:extLst>
                <a:ext uri="{FF2B5EF4-FFF2-40B4-BE49-F238E27FC236}">
                  <a16:creationId xmlns:a16="http://schemas.microsoft.com/office/drawing/2014/main" id="{86F54FD2-D767-46ED-8CAB-91707299A549}"/>
                </a:ext>
              </a:extLst>
            </p:cNvPr>
            <p:cNvCxnSpPr/>
            <p:nvPr/>
          </p:nvCxnSpPr>
          <p:spPr>
            <a:xfrm>
              <a:off x="4116360" y="4051790"/>
              <a:ext cx="1589400" cy="546248"/>
            </a:xfrm>
            <a:prstGeom prst="straightConnector1">
              <a:avLst/>
            </a:prstGeom>
            <a:noFill/>
            <a:ln w="9525" cap="flat" cmpd="sng" algn="ctr">
              <a:solidFill>
                <a:sysClr val="windowText" lastClr="000000">
                  <a:shade val="95000"/>
                  <a:satMod val="105000"/>
                </a:sysClr>
              </a:solidFill>
              <a:prstDash val="solid"/>
              <a:tailEnd type="arrow"/>
            </a:ln>
            <a:effectLst/>
          </p:spPr>
        </p:cxnSp>
      </p:grpSp>
    </p:spTree>
    <p:extLst>
      <p:ext uri="{BB962C8B-B14F-4D97-AF65-F5344CB8AC3E}">
        <p14:creationId xmlns:p14="http://schemas.microsoft.com/office/powerpoint/2010/main" val="3202124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Multiclass Classification</a:t>
            </a:r>
            <a:br>
              <a:rPr lang="en-NZ" dirty="0"/>
            </a:br>
            <a:r>
              <a:rPr lang="en-NZ" dirty="0"/>
              <a:t>One-vs-All</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26</a:t>
            </a:fld>
            <a:endParaRPr lang="en-NZ"/>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0CD8C3-A09E-4B5C-B758-FE5235091110}"/>
                  </a:ext>
                </a:extLst>
              </p:cNvPr>
              <p:cNvSpPr txBox="1"/>
              <p:nvPr/>
            </p:nvSpPr>
            <p:spPr>
              <a:xfrm>
                <a:off x="956345" y="1737360"/>
                <a:ext cx="10199335" cy="344248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So the overall steps in One-vs-All approach are summarised as follows:</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dirty="0"/>
                  <a:t>Train a logistic regression classifier </a:t>
                </a:r>
                <a14:m>
                  <m:oMath xmlns:m="http://schemas.openxmlformats.org/officeDocument/2006/math">
                    <m:sSubSup>
                      <m:sSubSupPr>
                        <m:ctrlPr>
                          <a:rPr lang="en-GB" b="1" i="1" smtClean="0">
                            <a:solidFill>
                              <a:schemeClr val="accent6">
                                <a:lumMod val="50000"/>
                              </a:schemeClr>
                            </a:solidFill>
                            <a:latin typeface="Cambria Math" panose="02040503050406030204" pitchFamily="18" charset="0"/>
                          </a:rPr>
                        </m:ctrlPr>
                      </m:sSubSupPr>
                      <m:e>
                        <m:r>
                          <a:rPr lang="en-NZ" b="1" i="1" smtClean="0">
                            <a:solidFill>
                              <a:schemeClr val="accent6">
                                <a:lumMod val="50000"/>
                              </a:schemeClr>
                            </a:solidFill>
                            <a:latin typeface="Cambria Math" panose="02040503050406030204" pitchFamily="18" charset="0"/>
                          </a:rPr>
                          <m:t>𝒉</m:t>
                        </m:r>
                      </m:e>
                      <m:sub>
                        <m:r>
                          <a:rPr lang="en-GB" b="1" i="1" smtClean="0">
                            <a:solidFill>
                              <a:schemeClr val="accent6">
                                <a:lumMod val="50000"/>
                              </a:schemeClr>
                            </a:solidFill>
                            <a:latin typeface="Cambria Math" panose="02040503050406030204" pitchFamily="18" charset="0"/>
                            <a:ea typeface="Cambria Math" panose="02040503050406030204" pitchFamily="18" charset="0"/>
                          </a:rPr>
                          <m:t>𝜽</m:t>
                        </m:r>
                      </m:sub>
                      <m:sup>
                        <m:r>
                          <a:rPr lang="en-NZ" b="1" i="1" smtClean="0">
                            <a:solidFill>
                              <a:schemeClr val="accent6">
                                <a:lumMod val="50000"/>
                              </a:schemeClr>
                            </a:solidFill>
                            <a:latin typeface="Cambria Math" panose="02040503050406030204" pitchFamily="18" charset="0"/>
                            <a:ea typeface="Cambria Math" panose="02040503050406030204" pitchFamily="18" charset="0"/>
                          </a:rPr>
                          <m:t>𝒊</m:t>
                        </m:r>
                      </m:sup>
                    </m:sSubSup>
                    <m:r>
                      <a:rPr lang="en-NZ" b="1" i="1" smtClean="0">
                        <a:solidFill>
                          <a:schemeClr val="accent6">
                            <a:lumMod val="50000"/>
                          </a:schemeClr>
                        </a:solidFill>
                        <a:latin typeface="Cambria Math" panose="02040503050406030204" pitchFamily="18" charset="0"/>
                      </a:rPr>
                      <m:t>(</m:t>
                    </m:r>
                    <m:r>
                      <a:rPr lang="en-NZ" b="1" i="1" smtClean="0">
                        <a:solidFill>
                          <a:schemeClr val="accent6">
                            <a:lumMod val="50000"/>
                          </a:schemeClr>
                        </a:solidFill>
                        <a:latin typeface="Cambria Math" panose="02040503050406030204" pitchFamily="18" charset="0"/>
                      </a:rPr>
                      <m:t>𝒙</m:t>
                    </m:r>
                    <m:r>
                      <a:rPr lang="en-NZ" b="1" i="1" smtClean="0">
                        <a:solidFill>
                          <a:schemeClr val="accent6">
                            <a:lumMod val="50000"/>
                          </a:schemeClr>
                        </a:solidFill>
                        <a:latin typeface="Cambria Math" panose="02040503050406030204" pitchFamily="18" charset="0"/>
                      </a:rPr>
                      <m:t>)</m:t>
                    </m:r>
                  </m:oMath>
                </a14:m>
                <a:r>
                  <a:rPr lang="en-GB" b="1" dirty="0">
                    <a:solidFill>
                      <a:schemeClr val="accent6">
                        <a:lumMod val="50000"/>
                      </a:schemeClr>
                    </a:solidFill>
                  </a:rPr>
                  <a:t> </a:t>
                </a:r>
                <a:r>
                  <a:rPr lang="en-GB" dirty="0"/>
                  <a:t>for each class </a:t>
                </a:r>
                <a14:m>
                  <m:oMath xmlns:m="http://schemas.openxmlformats.org/officeDocument/2006/math">
                    <m:r>
                      <a:rPr lang="en-NZ" b="1" i="1" smtClean="0">
                        <a:solidFill>
                          <a:schemeClr val="accent6">
                            <a:lumMod val="50000"/>
                          </a:schemeClr>
                        </a:solidFill>
                        <a:latin typeface="Cambria Math" panose="02040503050406030204" pitchFamily="18" charset="0"/>
                      </a:rPr>
                      <m:t>𝒊</m:t>
                    </m:r>
                  </m:oMath>
                </a14:m>
                <a:r>
                  <a:rPr lang="en-GB" dirty="0"/>
                  <a:t> to predict the probability that </a:t>
                </a:r>
                <a14:m>
                  <m:oMath xmlns:m="http://schemas.openxmlformats.org/officeDocument/2006/math">
                    <m:r>
                      <a:rPr lang="en-NZ" b="1" i="1" smtClean="0">
                        <a:solidFill>
                          <a:schemeClr val="accent6">
                            <a:lumMod val="50000"/>
                          </a:schemeClr>
                        </a:solidFill>
                        <a:latin typeface="Cambria Math" panose="02040503050406030204" pitchFamily="18" charset="0"/>
                      </a:rPr>
                      <m:t>𝒚</m:t>
                    </m:r>
                    <m:r>
                      <a:rPr lang="en-NZ" b="1" i="1" smtClean="0">
                        <a:solidFill>
                          <a:schemeClr val="accent6">
                            <a:lumMod val="50000"/>
                          </a:schemeClr>
                        </a:solidFill>
                        <a:latin typeface="Cambria Math" panose="02040503050406030204" pitchFamily="18" charset="0"/>
                      </a:rPr>
                      <m:t>=</m:t>
                    </m:r>
                    <m:r>
                      <a:rPr lang="en-NZ" b="1" i="1" smtClean="0">
                        <a:solidFill>
                          <a:schemeClr val="accent6">
                            <a:lumMod val="50000"/>
                          </a:schemeClr>
                        </a:solidFill>
                        <a:latin typeface="Cambria Math" panose="02040503050406030204" pitchFamily="18" charset="0"/>
                      </a:rPr>
                      <m:t>𝟏</m:t>
                    </m:r>
                  </m:oMath>
                </a14:m>
                <a:r>
                  <a:rPr lang="en-GB" dirty="0"/>
                  <a:t>.</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US" sz="1800" dirty="0">
                    <a:solidFill>
                      <a:prstClr val="black"/>
                    </a:solidFill>
                    <a:latin typeface="Calibri" panose="020F0502020204030204" pitchFamily="34" charset="0"/>
                    <a:ea typeface="+mn-ea"/>
                  </a:rPr>
                  <a:t>On a new input </a:t>
                </a:r>
                <a14:m>
                  <m:oMath xmlns:m="http://schemas.openxmlformats.org/officeDocument/2006/math">
                    <m:r>
                      <a:rPr lang="en-NZ" sz="1800" b="1" i="1" smtClean="0">
                        <a:solidFill>
                          <a:schemeClr val="accent6">
                            <a:lumMod val="50000"/>
                          </a:schemeClr>
                        </a:solidFill>
                        <a:latin typeface="Cambria Math" panose="02040503050406030204" pitchFamily="18" charset="0"/>
                        <a:ea typeface="+mn-ea"/>
                      </a:rPr>
                      <m:t>𝒙</m:t>
                    </m:r>
                  </m:oMath>
                </a14:m>
                <a:r>
                  <a:rPr lang="en-US" sz="1800" dirty="0">
                    <a:solidFill>
                      <a:prstClr val="black"/>
                    </a:solidFill>
                    <a:latin typeface="Calibri" panose="020F0502020204030204" pitchFamily="34" charset="0"/>
                    <a:ea typeface="+mn-ea"/>
                  </a:rPr>
                  <a:t> , to make a prediction, pick the class </a:t>
                </a:r>
                <a14:m>
                  <m:oMath xmlns:m="http://schemas.openxmlformats.org/officeDocument/2006/math">
                    <m:r>
                      <a:rPr lang="en-NZ" b="1" i="1">
                        <a:solidFill>
                          <a:schemeClr val="accent6">
                            <a:lumMod val="50000"/>
                          </a:schemeClr>
                        </a:solidFill>
                        <a:latin typeface="Cambria Math" panose="02040503050406030204" pitchFamily="18" charset="0"/>
                      </a:rPr>
                      <m:t>𝒊</m:t>
                    </m:r>
                    <m:r>
                      <a:rPr lang="en-NZ" b="1" i="1">
                        <a:solidFill>
                          <a:schemeClr val="accent6">
                            <a:lumMod val="50000"/>
                          </a:schemeClr>
                        </a:solidFill>
                        <a:latin typeface="Cambria Math" panose="02040503050406030204" pitchFamily="18" charset="0"/>
                      </a:rPr>
                      <m:t> </m:t>
                    </m:r>
                    <m:r>
                      <a:rPr lang="en-NZ" b="0" i="0" smtClean="0">
                        <a:solidFill>
                          <a:schemeClr val="accent6">
                            <a:lumMod val="50000"/>
                          </a:schemeClr>
                        </a:solidFill>
                        <a:latin typeface="Cambria Math" panose="02040503050406030204" pitchFamily="18" charset="0"/>
                      </a:rPr>
                      <m:t> </m:t>
                    </m:r>
                  </m:oMath>
                </a14:m>
                <a:r>
                  <a:rPr lang="en-US" sz="1800" dirty="0">
                    <a:solidFill>
                      <a:prstClr val="black"/>
                    </a:solidFill>
                    <a:latin typeface="Calibri" panose="020F0502020204030204" pitchFamily="34" charset="0"/>
                    <a:ea typeface="+mn-ea"/>
                  </a:rPr>
                  <a:t>that </a:t>
                </a:r>
                <a:r>
                  <a:rPr lang="en-US" sz="1800" dirty="0" err="1">
                    <a:solidFill>
                      <a:prstClr val="black"/>
                    </a:solidFill>
                    <a:latin typeface="Calibri" panose="020F0502020204030204" pitchFamily="34" charset="0"/>
                    <a:ea typeface="+mn-ea"/>
                  </a:rPr>
                  <a:t>maximises</a:t>
                </a:r>
                <a:r>
                  <a:rPr lang="en-US" sz="1800" dirty="0">
                    <a:solidFill>
                      <a:prstClr val="black"/>
                    </a:solidFill>
                    <a:latin typeface="Calibri" panose="020F0502020204030204" pitchFamily="34" charset="0"/>
                    <a:ea typeface="+mn-ea"/>
                  </a:rPr>
                  <a:t> </a:t>
                </a:r>
                <a:r>
                  <a:rPr lang="en-NZ" sz="1800" dirty="0">
                    <a:latin typeface="Calibri" panose="020F0502020204030204" pitchFamily="34" charset="0"/>
                  </a:rPr>
                  <a:t>the probability that </a:t>
                </a:r>
                <a:r>
                  <a:rPr lang="en-GB" b="1" dirty="0">
                    <a:solidFill>
                      <a:schemeClr val="accent6">
                        <a:lumMod val="50000"/>
                      </a:schemeClr>
                    </a:solidFill>
                  </a:rPr>
                  <a:t> </a:t>
                </a:r>
                <a14:m>
                  <m:oMath xmlns:m="http://schemas.openxmlformats.org/officeDocument/2006/math">
                    <m:sSubSup>
                      <m:sSubSupPr>
                        <m:ctrlPr>
                          <a:rPr lang="en-GB" b="1" i="1">
                            <a:solidFill>
                              <a:schemeClr val="accent6">
                                <a:lumMod val="50000"/>
                              </a:schemeClr>
                            </a:solidFill>
                            <a:latin typeface="Cambria Math" panose="02040503050406030204" pitchFamily="18" charset="0"/>
                          </a:rPr>
                        </m:ctrlPr>
                      </m:sSubSupPr>
                      <m:e>
                        <m:r>
                          <a:rPr lang="en-NZ" b="1" i="1">
                            <a:solidFill>
                              <a:schemeClr val="accent6">
                                <a:lumMod val="50000"/>
                              </a:schemeClr>
                            </a:solidFill>
                            <a:latin typeface="Cambria Math" panose="02040503050406030204" pitchFamily="18" charset="0"/>
                          </a:rPr>
                          <m:t>𝒉</m:t>
                        </m:r>
                      </m:e>
                      <m:sub>
                        <m:r>
                          <a:rPr lang="en-GB" b="1" i="1">
                            <a:solidFill>
                              <a:schemeClr val="accent6">
                                <a:lumMod val="50000"/>
                              </a:schemeClr>
                            </a:solidFill>
                            <a:latin typeface="Cambria Math" panose="02040503050406030204" pitchFamily="18" charset="0"/>
                            <a:ea typeface="Cambria Math" panose="02040503050406030204" pitchFamily="18" charset="0"/>
                          </a:rPr>
                          <m:t>𝜽</m:t>
                        </m:r>
                      </m:sub>
                      <m:sup>
                        <m:r>
                          <a:rPr lang="en-NZ" b="1" i="1">
                            <a:solidFill>
                              <a:schemeClr val="accent6">
                                <a:lumMod val="50000"/>
                              </a:schemeClr>
                            </a:solidFill>
                            <a:latin typeface="Cambria Math" panose="02040503050406030204" pitchFamily="18" charset="0"/>
                            <a:ea typeface="Cambria Math" panose="02040503050406030204" pitchFamily="18" charset="0"/>
                          </a:rPr>
                          <m:t>𝒊</m:t>
                        </m:r>
                      </m:sup>
                    </m:sSubSup>
                    <m:d>
                      <m:dPr>
                        <m:ctrlPr>
                          <a:rPr lang="en-NZ" b="1" i="1">
                            <a:solidFill>
                              <a:schemeClr val="accent6">
                                <a:lumMod val="50000"/>
                              </a:schemeClr>
                            </a:solidFill>
                            <a:latin typeface="Cambria Math" panose="02040503050406030204" pitchFamily="18" charset="0"/>
                            <a:ea typeface="Cambria Math" panose="02040503050406030204" pitchFamily="18" charset="0"/>
                          </a:rPr>
                        </m:ctrlPr>
                      </m:dPr>
                      <m:e>
                        <m:r>
                          <a:rPr lang="en-NZ" b="1" i="1">
                            <a:solidFill>
                              <a:schemeClr val="accent6">
                                <a:lumMod val="50000"/>
                              </a:schemeClr>
                            </a:solidFill>
                            <a:latin typeface="Cambria Math" panose="02040503050406030204" pitchFamily="18" charset="0"/>
                          </a:rPr>
                          <m:t>𝒙</m:t>
                        </m:r>
                      </m:e>
                    </m:d>
                    <m:r>
                      <a:rPr lang="en-NZ" b="1" i="1" smtClean="0">
                        <a:solidFill>
                          <a:schemeClr val="accent6">
                            <a:lumMod val="50000"/>
                          </a:schemeClr>
                        </a:solidFill>
                        <a:latin typeface="Cambria Math" panose="02040503050406030204" pitchFamily="18" charset="0"/>
                      </a:rPr>
                      <m:t>=</m:t>
                    </m:r>
                    <m:r>
                      <a:rPr lang="en-NZ" b="1" i="1" smtClean="0">
                        <a:solidFill>
                          <a:schemeClr val="accent6">
                            <a:lumMod val="50000"/>
                          </a:schemeClr>
                        </a:solidFill>
                        <a:latin typeface="Cambria Math" panose="02040503050406030204" pitchFamily="18" charset="0"/>
                      </a:rPr>
                      <m:t>𝟏</m:t>
                    </m:r>
                  </m:oMath>
                </a14:m>
                <a:r>
                  <a:rPr lang="en-GB" dirty="0"/>
                  <a:t>         .</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p:txBody>
          </p:sp>
        </mc:Choice>
        <mc:Fallback xmlns="">
          <p:sp>
            <p:nvSpPr>
              <p:cNvPr id="10" name="TextBox 9">
                <a:extLst>
                  <a:ext uri="{FF2B5EF4-FFF2-40B4-BE49-F238E27FC236}">
                    <a16:creationId xmlns:a16="http://schemas.microsoft.com/office/drawing/2014/main" id="{D30CD8C3-A09E-4B5C-B758-FE5235091110}"/>
                  </a:ext>
                </a:extLst>
              </p:cNvPr>
              <p:cNvSpPr txBox="1">
                <a:spLocks noRot="1" noChangeAspect="1" noMove="1" noResize="1" noEditPoints="1" noAdjustHandles="1" noChangeArrowheads="1" noChangeShapeType="1" noTextEdit="1"/>
              </p:cNvSpPr>
              <p:nvPr/>
            </p:nvSpPr>
            <p:spPr>
              <a:xfrm>
                <a:off x="956345" y="1737360"/>
                <a:ext cx="10199335" cy="3442481"/>
              </a:xfrm>
              <a:prstGeom prst="rect">
                <a:avLst/>
              </a:prstGeom>
              <a:blipFill>
                <a:blip r:embed="rId4"/>
                <a:stretch>
                  <a:fillRect l="-418"/>
                </a:stretch>
              </a:blipFill>
            </p:spPr>
            <p:txBody>
              <a:bodyPr/>
              <a:lstStyle/>
              <a:p>
                <a:r>
                  <a:rPr lang="en-NZ">
                    <a:noFill/>
                  </a:rPr>
                  <a:t> </a:t>
                </a:r>
              </a:p>
            </p:txBody>
          </p:sp>
        </mc:Fallback>
      </mc:AlternateContent>
      <p:pic>
        <p:nvPicPr>
          <p:cNvPr id="9" name="Picture 8">
            <a:extLst>
              <a:ext uri="{FF2B5EF4-FFF2-40B4-BE49-F238E27FC236}">
                <a16:creationId xmlns:a16="http://schemas.microsoft.com/office/drawing/2014/main" id="{95BCBDB2-B3EF-4F24-8DA8-ABB5680E1A5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926577" y="4187743"/>
            <a:ext cx="1696212" cy="602742"/>
          </a:xfrm>
          <a:prstGeom prst="rect">
            <a:avLst/>
          </a:prstGeom>
        </p:spPr>
      </p:pic>
    </p:spTree>
    <p:extLst>
      <p:ext uri="{BB962C8B-B14F-4D97-AF65-F5344CB8AC3E}">
        <p14:creationId xmlns:p14="http://schemas.microsoft.com/office/powerpoint/2010/main" val="282418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Spot Quiz 1</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27</a:t>
            </a:fld>
            <a:endParaRPr lang="en-NZ"/>
          </a:p>
        </p:txBody>
      </p:sp>
      <p:sp>
        <p:nvSpPr>
          <p:cNvPr id="6" name="TextBox 5">
            <a:extLst>
              <a:ext uri="{FF2B5EF4-FFF2-40B4-BE49-F238E27FC236}">
                <a16:creationId xmlns:a16="http://schemas.microsoft.com/office/drawing/2014/main" id="{074037F3-D7AC-4DB1-9B64-57D9B88B04CC}"/>
              </a:ext>
            </a:extLst>
          </p:cNvPr>
          <p:cNvSpPr txBox="1"/>
          <p:nvPr/>
        </p:nvSpPr>
        <p:spPr>
          <a:xfrm>
            <a:off x="1154083" y="1718334"/>
            <a:ext cx="10058400" cy="878574"/>
          </a:xfrm>
          <a:prstGeom prst="rect">
            <a:avLst/>
          </a:prstGeom>
          <a:noFill/>
        </p:spPr>
        <p:txBody>
          <a:bodyPr wrap="square" numCol="1">
            <a:spAutoFit/>
          </a:bodyPr>
          <a:lstStyle/>
          <a:p>
            <a:pPr marL="342900" indent="-342900">
              <a:lnSpc>
                <a:spcPct val="150000"/>
              </a:lnSpc>
              <a:buFont typeface="+mj-lt"/>
              <a:buAutoNum type="arabicPeriod"/>
            </a:pPr>
            <a:r>
              <a:rPr lang="en-GB" dirty="0"/>
              <a:t>Suppose you want to classify pictures as outdoor/indoor and day</a:t>
            </a:r>
            <a:r>
              <a:rPr lang="fa-IR" dirty="0"/>
              <a:t>-</a:t>
            </a:r>
            <a:r>
              <a:rPr lang="en-GB" dirty="0"/>
              <a:t>time/night-time. Which regression classifier should we use? Binary Logistic Regression or Multiclass Logistic Regression?</a:t>
            </a:r>
            <a:endParaRPr lang="fa-IR" dirty="0"/>
          </a:p>
        </p:txBody>
      </p:sp>
    </p:spTree>
    <p:extLst>
      <p:ext uri="{BB962C8B-B14F-4D97-AF65-F5344CB8AC3E}">
        <p14:creationId xmlns:p14="http://schemas.microsoft.com/office/powerpoint/2010/main" val="1292229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Multiclass Classification</a:t>
            </a:r>
            <a:br>
              <a:rPr lang="en-NZ" dirty="0"/>
            </a:br>
            <a:r>
              <a:rPr lang="en-NZ" dirty="0"/>
              <a:t>Logistic Regression in Python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10058400" cy="42043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Let’s build a classifier to detect the </a:t>
            </a:r>
            <a:r>
              <a:rPr lang="en-GB" b="1" dirty="0">
                <a:solidFill>
                  <a:schemeClr val="accent6">
                    <a:lumMod val="75000"/>
                  </a:schemeClr>
                </a:solidFill>
              </a:rPr>
              <a:t>Iris virginica, </a:t>
            </a:r>
            <a:r>
              <a:rPr lang="en-GB" b="1" dirty="0" err="1">
                <a:solidFill>
                  <a:schemeClr val="accent6">
                    <a:lumMod val="75000"/>
                  </a:schemeClr>
                </a:solidFill>
              </a:rPr>
              <a:t>setosa</a:t>
            </a:r>
            <a:r>
              <a:rPr lang="en-GB" b="1" dirty="0">
                <a:solidFill>
                  <a:schemeClr val="accent6">
                    <a:lumMod val="75000"/>
                  </a:schemeClr>
                </a:solidFill>
              </a:rPr>
              <a:t> and versicolor  </a:t>
            </a:r>
            <a:r>
              <a:rPr lang="en-GB" dirty="0"/>
              <a:t>types based on the </a:t>
            </a:r>
            <a:r>
              <a:rPr lang="en-GB" b="1" dirty="0">
                <a:solidFill>
                  <a:schemeClr val="accent6">
                    <a:lumMod val="75000"/>
                  </a:schemeClr>
                </a:solidFill>
              </a:rPr>
              <a:t>petal</a:t>
            </a:r>
            <a:r>
              <a:rPr lang="en-GB" dirty="0"/>
              <a:t> </a:t>
            </a:r>
            <a:r>
              <a:rPr lang="en-GB" b="1" dirty="0">
                <a:solidFill>
                  <a:schemeClr val="accent6">
                    <a:lumMod val="75000"/>
                  </a:schemeClr>
                </a:solidFill>
              </a:rPr>
              <a:t>width, petal length, sepal width and petal length</a:t>
            </a:r>
            <a:r>
              <a:rPr lang="en-GB" dirty="0"/>
              <a:t> features. </a:t>
            </a:r>
          </a:p>
          <a:p>
            <a:pPr marL="285750" indent="-285750">
              <a:lnSpc>
                <a:spcPct val="150000"/>
              </a:lnSpc>
              <a:buFont typeface="Arial" panose="020B0604020202020204" pitchFamily="34" charset="0"/>
              <a:buChar char="•"/>
            </a:pPr>
            <a:r>
              <a:rPr lang="en-GB" dirty="0"/>
              <a:t>First load the data:</a:t>
            </a:r>
          </a:p>
          <a:p>
            <a:pPr marL="285750" indent="-285750">
              <a:lnSpc>
                <a:spcPct val="150000"/>
              </a:lnSpc>
              <a:buFont typeface="Arial" panose="020B0604020202020204" pitchFamily="34" charset="0"/>
              <a:buChar char="•"/>
            </a:pPr>
            <a:endParaRPr lang="en-GB" dirty="0"/>
          </a:p>
          <a:p>
            <a:pPr>
              <a:lnSpc>
                <a:spcPct val="150000"/>
              </a:lnSpc>
            </a:pPr>
            <a:endParaRPr lang="en-GB" dirty="0"/>
          </a:p>
          <a:p>
            <a:pPr marL="285750" indent="-285750">
              <a:lnSpc>
                <a:spcPct val="150000"/>
              </a:lnSpc>
              <a:buFont typeface="Arial" panose="020B0604020202020204" pitchFamily="34" charset="0"/>
              <a:buChar char="•"/>
            </a:pPr>
            <a:r>
              <a:rPr lang="en-GB" dirty="0"/>
              <a:t>Split the data into </a:t>
            </a:r>
            <a:r>
              <a:rPr lang="en-GB" sz="1800" dirty="0"/>
              <a:t>80% training and 20% testing</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dirty="0"/>
              <a:t>Now train a Logistic Regression model:</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p:txBody>
      </p:sp>
      <p:sp>
        <p:nvSpPr>
          <p:cNvPr id="9" name="TextBox 8">
            <a:extLst>
              <a:ext uri="{FF2B5EF4-FFF2-40B4-BE49-F238E27FC236}">
                <a16:creationId xmlns:a16="http://schemas.microsoft.com/office/drawing/2014/main" id="{3A389FC7-2C46-431A-A9E7-9BA81CDC1FC0}"/>
              </a:ext>
            </a:extLst>
          </p:cNvPr>
          <p:cNvSpPr txBox="1"/>
          <p:nvPr/>
        </p:nvSpPr>
        <p:spPr>
          <a:xfrm>
            <a:off x="6712004" y="2268905"/>
            <a:ext cx="5382230" cy="2246769"/>
          </a:xfrm>
          <a:prstGeom prst="rect">
            <a:avLst/>
          </a:prstGeom>
          <a:noFill/>
        </p:spPr>
        <p:txBody>
          <a:bodyPr wrap="square">
            <a:spAutoFit/>
          </a:bodyPr>
          <a:lstStyle/>
          <a:p>
            <a:r>
              <a:rPr lang="en-NZ" sz="1400" dirty="0"/>
              <a:t>import </a:t>
            </a:r>
            <a:r>
              <a:rPr lang="en-NZ" sz="1400" dirty="0" err="1"/>
              <a:t>numpy</a:t>
            </a:r>
            <a:r>
              <a:rPr lang="en-NZ" sz="1400" dirty="0"/>
              <a:t> as np</a:t>
            </a:r>
          </a:p>
          <a:p>
            <a:r>
              <a:rPr lang="en-NZ" sz="1400" dirty="0"/>
              <a:t>import </a:t>
            </a:r>
            <a:r>
              <a:rPr lang="en-NZ" sz="1400" dirty="0" err="1"/>
              <a:t>matplotlib.pyplot</a:t>
            </a:r>
            <a:r>
              <a:rPr lang="en-NZ" sz="1400" dirty="0"/>
              <a:t> as </a:t>
            </a:r>
            <a:r>
              <a:rPr lang="en-NZ" sz="1400" dirty="0" err="1"/>
              <a:t>plt</a:t>
            </a:r>
            <a:endParaRPr lang="en-NZ" sz="1400" dirty="0"/>
          </a:p>
          <a:p>
            <a:r>
              <a:rPr lang="en-NZ" sz="1400" dirty="0"/>
              <a:t>from </a:t>
            </a:r>
            <a:r>
              <a:rPr lang="en-NZ" sz="1400" dirty="0" err="1"/>
              <a:t>sklearn</a:t>
            </a:r>
            <a:r>
              <a:rPr lang="en-NZ" sz="1400" dirty="0"/>
              <a:t> import datasets</a:t>
            </a:r>
          </a:p>
          <a:p>
            <a:r>
              <a:rPr lang="en-NZ" sz="1400" dirty="0"/>
              <a:t>from </a:t>
            </a:r>
            <a:r>
              <a:rPr lang="en-NZ" sz="1400" dirty="0" err="1"/>
              <a:t>sklearn.metrics</a:t>
            </a:r>
            <a:r>
              <a:rPr lang="en-NZ" sz="1400" dirty="0"/>
              <a:t> import </a:t>
            </a:r>
            <a:r>
              <a:rPr lang="en-NZ" sz="1400" dirty="0" err="1"/>
              <a:t>classification_report</a:t>
            </a:r>
            <a:endParaRPr lang="en-NZ" sz="1400" dirty="0"/>
          </a:p>
          <a:p>
            <a:r>
              <a:rPr lang="en-NZ" sz="1400" dirty="0"/>
              <a:t>from </a:t>
            </a:r>
            <a:r>
              <a:rPr lang="en-NZ" sz="1400" dirty="0" err="1"/>
              <a:t>sklearn.metrics</a:t>
            </a:r>
            <a:r>
              <a:rPr lang="en-NZ" sz="1400" dirty="0"/>
              <a:t> import </a:t>
            </a:r>
            <a:r>
              <a:rPr lang="en-NZ" sz="1400" dirty="0" err="1"/>
              <a:t>accuracy_score</a:t>
            </a:r>
            <a:endParaRPr lang="en-NZ" sz="1400" dirty="0"/>
          </a:p>
          <a:p>
            <a:endParaRPr lang="en-NZ" sz="1400" dirty="0"/>
          </a:p>
          <a:p>
            <a:r>
              <a:rPr lang="en-NZ" sz="1400" dirty="0"/>
              <a:t>iris = </a:t>
            </a:r>
            <a:r>
              <a:rPr lang="en-NZ" sz="1400" dirty="0" err="1"/>
              <a:t>datasets.load_iris</a:t>
            </a:r>
            <a:r>
              <a:rPr lang="en-NZ" sz="1400" dirty="0"/>
              <a:t>()</a:t>
            </a:r>
          </a:p>
          <a:p>
            <a:r>
              <a:rPr lang="en-GB" sz="1400" dirty="0"/>
              <a:t>X = </a:t>
            </a:r>
            <a:r>
              <a:rPr lang="en-GB" sz="1400" dirty="0" err="1"/>
              <a:t>iris.data</a:t>
            </a:r>
            <a:r>
              <a:rPr lang="en-GB" sz="1400" dirty="0"/>
              <a:t>[:, :4]  # it takes the first four columns (4 features).</a:t>
            </a:r>
          </a:p>
          <a:p>
            <a:r>
              <a:rPr lang="en-GB" sz="1400" dirty="0"/>
              <a:t>y = </a:t>
            </a:r>
            <a:r>
              <a:rPr lang="en-GB" sz="1400" dirty="0" err="1"/>
              <a:t>iris.target</a:t>
            </a:r>
            <a:endParaRPr lang="en-GB" sz="1400" dirty="0"/>
          </a:p>
          <a:p>
            <a:endParaRPr lang="en-NZ" sz="1400" dirty="0"/>
          </a:p>
        </p:txBody>
      </p:sp>
      <p:sp>
        <p:nvSpPr>
          <p:cNvPr id="15" name="TextBox 14">
            <a:extLst>
              <a:ext uri="{FF2B5EF4-FFF2-40B4-BE49-F238E27FC236}">
                <a16:creationId xmlns:a16="http://schemas.microsoft.com/office/drawing/2014/main" id="{9BB7A08B-8264-4BEA-9BAF-72703537F4A2}"/>
              </a:ext>
            </a:extLst>
          </p:cNvPr>
          <p:cNvSpPr txBox="1"/>
          <p:nvPr/>
        </p:nvSpPr>
        <p:spPr>
          <a:xfrm>
            <a:off x="6712003" y="5462087"/>
            <a:ext cx="4748470" cy="738664"/>
          </a:xfrm>
          <a:prstGeom prst="rect">
            <a:avLst/>
          </a:prstGeom>
          <a:noFill/>
        </p:spPr>
        <p:txBody>
          <a:bodyPr wrap="square">
            <a:spAutoFit/>
          </a:bodyPr>
          <a:lstStyle/>
          <a:p>
            <a:r>
              <a:rPr lang="en-NZ" sz="1400" dirty="0"/>
              <a:t>from </a:t>
            </a:r>
            <a:r>
              <a:rPr lang="en-NZ" sz="1400" dirty="0" err="1"/>
              <a:t>sklearn.linear_model</a:t>
            </a:r>
            <a:r>
              <a:rPr lang="en-NZ" sz="1400" dirty="0"/>
              <a:t> import </a:t>
            </a:r>
            <a:r>
              <a:rPr lang="en-NZ" sz="1400" dirty="0" err="1"/>
              <a:t>LogisticRegression</a:t>
            </a:r>
            <a:endParaRPr lang="en-NZ" sz="1400" dirty="0"/>
          </a:p>
          <a:p>
            <a:r>
              <a:rPr lang="en-NZ" sz="1400" dirty="0" err="1"/>
              <a:t>log_reg</a:t>
            </a:r>
            <a:r>
              <a:rPr lang="en-NZ" sz="1400" dirty="0"/>
              <a:t> = </a:t>
            </a:r>
            <a:r>
              <a:rPr lang="en-NZ" sz="1400" dirty="0" err="1"/>
              <a:t>LogisticRegression</a:t>
            </a:r>
            <a:r>
              <a:rPr lang="en-NZ" sz="1400" dirty="0"/>
              <a:t>(C=1e5)</a:t>
            </a:r>
          </a:p>
          <a:p>
            <a:r>
              <a:rPr lang="en-NZ" sz="1400" dirty="0" err="1"/>
              <a:t>log_reg.fit</a:t>
            </a:r>
            <a:r>
              <a:rPr lang="en-NZ" sz="1400" dirty="0"/>
              <a:t>(</a:t>
            </a:r>
            <a:r>
              <a:rPr lang="en-GB" sz="1400" dirty="0" err="1"/>
              <a:t>X_train</a:t>
            </a:r>
            <a:r>
              <a:rPr lang="en-NZ" sz="1400" dirty="0"/>
              <a:t>, </a:t>
            </a:r>
            <a:r>
              <a:rPr lang="en-GB" sz="1400" dirty="0" err="1"/>
              <a:t>y_train</a:t>
            </a:r>
            <a:r>
              <a:rPr lang="en-NZ" sz="1400" dirty="0"/>
              <a:t>)</a:t>
            </a:r>
          </a:p>
        </p:txBody>
      </p:sp>
      <p:sp>
        <p:nvSpPr>
          <p:cNvPr id="13" name="TextBox 12">
            <a:extLst>
              <a:ext uri="{FF2B5EF4-FFF2-40B4-BE49-F238E27FC236}">
                <a16:creationId xmlns:a16="http://schemas.microsoft.com/office/drawing/2014/main" id="{CFF07F49-C4F6-45B5-A2E1-B7798270F216}"/>
              </a:ext>
            </a:extLst>
          </p:cNvPr>
          <p:cNvSpPr txBox="1"/>
          <p:nvPr/>
        </p:nvSpPr>
        <p:spPr>
          <a:xfrm>
            <a:off x="6712003" y="4162993"/>
            <a:ext cx="5382231" cy="1169551"/>
          </a:xfrm>
          <a:prstGeom prst="rect">
            <a:avLst/>
          </a:prstGeom>
          <a:noFill/>
        </p:spPr>
        <p:txBody>
          <a:bodyPr wrap="square">
            <a:spAutoFit/>
          </a:bodyPr>
          <a:lstStyle/>
          <a:p>
            <a:endParaRPr lang="en-GB" sz="1400" dirty="0"/>
          </a:p>
          <a:p>
            <a:r>
              <a:rPr lang="en-GB" sz="1400" dirty="0"/>
              <a:t>#Split the data into 80% training and 20% testing.</a:t>
            </a:r>
          </a:p>
          <a:p>
            <a:r>
              <a:rPr lang="en-NZ" sz="1400" dirty="0"/>
              <a:t>from </a:t>
            </a:r>
            <a:r>
              <a:rPr lang="en-NZ" sz="1400" dirty="0" err="1"/>
              <a:t>sklearn.model_selection</a:t>
            </a:r>
            <a:r>
              <a:rPr lang="en-NZ" sz="1400" dirty="0"/>
              <a:t> import </a:t>
            </a:r>
            <a:r>
              <a:rPr lang="en-NZ" sz="1400" dirty="0" err="1"/>
              <a:t>train_test_split</a:t>
            </a:r>
            <a:endParaRPr lang="en-GB" sz="1400" dirty="0"/>
          </a:p>
          <a:p>
            <a:r>
              <a:rPr lang="en-GB" sz="1400" dirty="0" err="1"/>
              <a:t>X_train</a:t>
            </a:r>
            <a:r>
              <a:rPr lang="en-GB" sz="1400" dirty="0"/>
              <a:t>, </a:t>
            </a:r>
            <a:r>
              <a:rPr lang="en-GB" sz="1400" dirty="0" err="1"/>
              <a:t>X_test</a:t>
            </a:r>
            <a:r>
              <a:rPr lang="en-GB" sz="1400" dirty="0"/>
              <a:t>, </a:t>
            </a:r>
            <a:r>
              <a:rPr lang="en-GB" sz="1400" dirty="0" err="1"/>
              <a:t>y_train</a:t>
            </a:r>
            <a:r>
              <a:rPr lang="en-GB" sz="1400" dirty="0"/>
              <a:t>, </a:t>
            </a:r>
            <a:r>
              <a:rPr lang="en-GB" sz="1400" dirty="0" err="1"/>
              <a:t>y_test</a:t>
            </a:r>
            <a:r>
              <a:rPr lang="en-GB" sz="1400" dirty="0"/>
              <a:t> = </a:t>
            </a:r>
            <a:r>
              <a:rPr lang="en-GB" sz="1400" dirty="0" err="1"/>
              <a:t>train_test_split</a:t>
            </a:r>
            <a:r>
              <a:rPr lang="en-GB" sz="1400" dirty="0"/>
              <a:t>(X, y, </a:t>
            </a:r>
            <a:r>
              <a:rPr lang="en-GB" sz="1400" dirty="0" err="1"/>
              <a:t>test_size</a:t>
            </a:r>
            <a:r>
              <a:rPr lang="en-GB" sz="1400" dirty="0"/>
              <a:t>=0.2, </a:t>
            </a:r>
            <a:r>
              <a:rPr lang="en-GB" sz="1400" dirty="0" err="1"/>
              <a:t>random_state</a:t>
            </a:r>
            <a:r>
              <a:rPr lang="en-GB" sz="1400" dirty="0"/>
              <a:t>=42)</a:t>
            </a:r>
            <a:endParaRPr lang="en-NZ" sz="1400" dirty="0"/>
          </a:p>
        </p:txBody>
      </p:sp>
    </p:spTree>
    <p:extLst>
      <p:ext uri="{BB962C8B-B14F-4D97-AF65-F5344CB8AC3E}">
        <p14:creationId xmlns:p14="http://schemas.microsoft.com/office/powerpoint/2010/main" val="3341358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Multiclass Classification</a:t>
            </a:r>
            <a:br>
              <a:rPr lang="en-NZ" dirty="0"/>
            </a:br>
            <a:r>
              <a:rPr lang="en-NZ" dirty="0"/>
              <a:t>Logistic Regression in Python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29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80" y="1737360"/>
            <a:ext cx="10058400" cy="295786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Test the model:</a:t>
            </a:r>
          </a:p>
          <a:p>
            <a:pPr marL="285750" indent="-285750">
              <a:lnSpc>
                <a:spcPct val="150000"/>
              </a:lnSpc>
              <a:buFont typeface="Arial" panose="020B0604020202020204" pitchFamily="34" charset="0"/>
              <a:buChar char="•"/>
            </a:pPr>
            <a:endParaRPr lang="en-GB" dirty="0"/>
          </a:p>
          <a:p>
            <a:pPr>
              <a:lnSpc>
                <a:spcPct val="150000"/>
              </a:lnSpc>
            </a:pPr>
            <a:endParaRPr lang="en-GB" dirty="0"/>
          </a:p>
          <a:p>
            <a:pPr marL="285750" indent="-285750">
              <a:lnSpc>
                <a:spcPct val="150000"/>
              </a:lnSpc>
              <a:buFont typeface="Arial" panose="020B0604020202020204" pitchFamily="34" charset="0"/>
              <a:buChar char="•"/>
            </a:pPr>
            <a:r>
              <a:rPr lang="en-GB" dirty="0"/>
              <a:t>Accuracy</a:t>
            </a:r>
            <a:endParaRPr lang="en-GB" sz="1800" dirty="0"/>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endParaRPr lang="en-GB" dirty="0"/>
          </a:p>
        </p:txBody>
      </p:sp>
      <p:sp>
        <p:nvSpPr>
          <p:cNvPr id="9" name="TextBox 8">
            <a:extLst>
              <a:ext uri="{FF2B5EF4-FFF2-40B4-BE49-F238E27FC236}">
                <a16:creationId xmlns:a16="http://schemas.microsoft.com/office/drawing/2014/main" id="{3A389FC7-2C46-431A-A9E7-9BA81CDC1FC0}"/>
              </a:ext>
            </a:extLst>
          </p:cNvPr>
          <p:cNvSpPr txBox="1"/>
          <p:nvPr/>
        </p:nvSpPr>
        <p:spPr>
          <a:xfrm>
            <a:off x="6712004" y="2268905"/>
            <a:ext cx="5382230" cy="738664"/>
          </a:xfrm>
          <a:prstGeom prst="rect">
            <a:avLst/>
          </a:prstGeom>
          <a:noFill/>
        </p:spPr>
        <p:txBody>
          <a:bodyPr wrap="square">
            <a:spAutoFit/>
          </a:bodyPr>
          <a:lstStyle/>
          <a:p>
            <a:r>
              <a:rPr lang="en-GB" sz="1400" dirty="0"/>
              <a:t>predictions = </a:t>
            </a:r>
            <a:r>
              <a:rPr lang="en-GB" sz="1400" dirty="0" err="1"/>
              <a:t>log_reg.predict</a:t>
            </a:r>
            <a:r>
              <a:rPr lang="en-GB" sz="1400" dirty="0"/>
              <a:t>(</a:t>
            </a:r>
            <a:r>
              <a:rPr lang="en-GB" sz="1400" dirty="0" err="1"/>
              <a:t>X_test</a:t>
            </a:r>
            <a:r>
              <a:rPr lang="en-GB" sz="1400" dirty="0"/>
              <a:t>)</a:t>
            </a:r>
          </a:p>
          <a:p>
            <a:r>
              <a:rPr lang="en-GB" sz="1400" dirty="0"/>
              <a:t>print(predictions)</a:t>
            </a:r>
          </a:p>
          <a:p>
            <a:endParaRPr lang="en-NZ" sz="1400" dirty="0"/>
          </a:p>
        </p:txBody>
      </p:sp>
      <p:sp>
        <p:nvSpPr>
          <p:cNvPr id="13" name="TextBox 12">
            <a:extLst>
              <a:ext uri="{FF2B5EF4-FFF2-40B4-BE49-F238E27FC236}">
                <a16:creationId xmlns:a16="http://schemas.microsoft.com/office/drawing/2014/main" id="{CFF07F49-C4F6-45B5-A2E1-B7798270F216}"/>
              </a:ext>
            </a:extLst>
          </p:cNvPr>
          <p:cNvSpPr txBox="1"/>
          <p:nvPr/>
        </p:nvSpPr>
        <p:spPr>
          <a:xfrm>
            <a:off x="6712003" y="3302516"/>
            <a:ext cx="5382231" cy="954107"/>
          </a:xfrm>
          <a:prstGeom prst="rect">
            <a:avLst/>
          </a:prstGeom>
          <a:noFill/>
        </p:spPr>
        <p:txBody>
          <a:bodyPr wrap="square">
            <a:spAutoFit/>
          </a:bodyPr>
          <a:lstStyle/>
          <a:p>
            <a:r>
              <a:rPr lang="en-GB" sz="1400" dirty="0"/>
              <a:t>#Check precision, recall, f1-score</a:t>
            </a:r>
          </a:p>
          <a:p>
            <a:r>
              <a:rPr lang="en-GB" sz="1400" dirty="0"/>
              <a:t>print( </a:t>
            </a:r>
            <a:r>
              <a:rPr lang="en-GB" sz="1400" dirty="0" err="1"/>
              <a:t>classification_report</a:t>
            </a:r>
            <a:r>
              <a:rPr lang="en-GB" sz="1400" dirty="0"/>
              <a:t>(</a:t>
            </a:r>
            <a:r>
              <a:rPr lang="en-GB" sz="1400" dirty="0" err="1"/>
              <a:t>y_test</a:t>
            </a:r>
            <a:r>
              <a:rPr lang="en-GB" sz="1400" dirty="0"/>
              <a:t>, predictions) )</a:t>
            </a:r>
          </a:p>
          <a:p>
            <a:endParaRPr lang="en-GB" sz="1400" dirty="0"/>
          </a:p>
          <a:p>
            <a:r>
              <a:rPr lang="en-GB" sz="1400" dirty="0"/>
              <a:t>print( </a:t>
            </a:r>
            <a:r>
              <a:rPr lang="en-GB" sz="1400" dirty="0" err="1"/>
              <a:t>accuracy_score</a:t>
            </a:r>
            <a:r>
              <a:rPr lang="en-GB" sz="1400" dirty="0"/>
              <a:t>(</a:t>
            </a:r>
            <a:r>
              <a:rPr lang="en-GB" sz="1400" dirty="0" err="1"/>
              <a:t>y_test</a:t>
            </a:r>
            <a:r>
              <a:rPr lang="en-GB" sz="1400" dirty="0"/>
              <a:t>, predictions))</a:t>
            </a:r>
            <a:endParaRPr lang="en-NZ" sz="1400" dirty="0"/>
          </a:p>
        </p:txBody>
      </p:sp>
    </p:spTree>
    <p:extLst>
      <p:ext uri="{BB962C8B-B14F-4D97-AF65-F5344CB8AC3E}">
        <p14:creationId xmlns:p14="http://schemas.microsoft.com/office/powerpoint/2010/main" val="651170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Review</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716532" y="1765562"/>
            <a:ext cx="6116193" cy="453226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b="1" dirty="0"/>
              <a:t>Terminology</a:t>
            </a:r>
          </a:p>
          <a:p>
            <a:pPr marL="742950" lvl="1" indent="-285750">
              <a:lnSpc>
                <a:spcPct val="300000"/>
              </a:lnSpc>
              <a:buFont typeface="Arial" panose="020B0604020202020204" pitchFamily="34" charset="0"/>
              <a:buChar char="•"/>
            </a:pPr>
            <a:r>
              <a:rPr lang="en-GB" b="1" dirty="0"/>
              <a:t>Features</a:t>
            </a:r>
          </a:p>
          <a:p>
            <a:pPr marL="742950" lvl="1" indent="-285750">
              <a:lnSpc>
                <a:spcPct val="300000"/>
              </a:lnSpc>
              <a:buFont typeface="Arial" panose="020B0604020202020204" pitchFamily="34" charset="0"/>
              <a:buChar char="•"/>
            </a:pPr>
            <a:r>
              <a:rPr lang="en-GB" b="1" dirty="0"/>
              <a:t>Target</a:t>
            </a:r>
            <a:r>
              <a:rPr lang="en-GB" dirty="0"/>
              <a:t> </a:t>
            </a:r>
          </a:p>
          <a:p>
            <a:pPr marL="742950" lvl="1" indent="-285750">
              <a:lnSpc>
                <a:spcPct val="300000"/>
              </a:lnSpc>
              <a:buFont typeface="Arial" panose="020B0604020202020204" pitchFamily="34" charset="0"/>
              <a:buChar char="•"/>
            </a:pPr>
            <a:r>
              <a:rPr lang="en-GB" b="1" dirty="0"/>
              <a:t>Hypothesis</a:t>
            </a:r>
          </a:p>
          <a:p>
            <a:pPr marL="742950" lvl="1" indent="-285750">
              <a:lnSpc>
                <a:spcPct val="300000"/>
              </a:lnSpc>
              <a:buFont typeface="Arial" panose="020B0604020202020204" pitchFamily="34" charset="0"/>
              <a:buChar char="•"/>
            </a:pPr>
            <a:r>
              <a:rPr lang="en-GB" b="1" dirty="0"/>
              <a:t>Cost</a:t>
            </a:r>
            <a:r>
              <a:rPr lang="en-GB" dirty="0"/>
              <a:t> </a:t>
            </a:r>
            <a:r>
              <a:rPr lang="en-GB" b="1" dirty="0"/>
              <a:t>function</a:t>
            </a:r>
          </a:p>
          <a:p>
            <a:pPr marL="342900" indent="-342900">
              <a:lnSpc>
                <a:spcPct val="150000"/>
              </a:lnSpc>
              <a:buFont typeface="Arial" panose="020B0604020202020204" pitchFamily="34" charset="0"/>
              <a:buChar char="•"/>
            </a:pPr>
            <a:endParaRPr lang="en-GB" sz="1600" b="1" dirty="0">
              <a:solidFill>
                <a:schemeClr val="accent4">
                  <a:lumMod val="75000"/>
                </a:schemeClr>
              </a:solidFill>
            </a:endParaRPr>
          </a:p>
          <a:p>
            <a:pPr lvl="1">
              <a:lnSpc>
                <a:spcPct val="150000"/>
              </a:lnSpc>
            </a:pPr>
            <a:endParaRPr lang="en-GB" sz="1600" dirty="0"/>
          </a:p>
        </p:txBody>
      </p:sp>
      <p:grpSp>
        <p:nvGrpSpPr>
          <p:cNvPr id="9" name="Group 8">
            <a:extLst>
              <a:ext uri="{FF2B5EF4-FFF2-40B4-BE49-F238E27FC236}">
                <a16:creationId xmlns:a16="http://schemas.microsoft.com/office/drawing/2014/main" id="{8F8D165F-4511-4C92-B6DD-9B34A139B826}"/>
              </a:ext>
            </a:extLst>
          </p:cNvPr>
          <p:cNvGrpSpPr>
            <a:grpSpLocks noChangeAspect="1"/>
          </p:cNvGrpSpPr>
          <p:nvPr/>
        </p:nvGrpSpPr>
        <p:grpSpPr>
          <a:xfrm>
            <a:off x="8018610" y="1984617"/>
            <a:ext cx="2844589" cy="1634289"/>
            <a:chOff x="1950098" y="1341878"/>
            <a:chExt cx="5738326" cy="3205088"/>
          </a:xfrm>
        </p:grpSpPr>
        <p:sp>
          <p:nvSpPr>
            <p:cNvPr id="11" name="Rounded Rectangle 17">
              <a:extLst>
                <a:ext uri="{FF2B5EF4-FFF2-40B4-BE49-F238E27FC236}">
                  <a16:creationId xmlns:a16="http://schemas.microsoft.com/office/drawing/2014/main" id="{123C9F60-CCAB-4992-B672-4097EA170386}"/>
                </a:ext>
              </a:extLst>
            </p:cNvPr>
            <p:cNvSpPr/>
            <p:nvPr/>
          </p:nvSpPr>
          <p:spPr>
            <a:xfrm>
              <a:off x="3174629" y="1341878"/>
              <a:ext cx="2958990" cy="6096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Training Set</a:t>
              </a:r>
            </a:p>
          </p:txBody>
        </p:sp>
        <p:sp>
          <p:nvSpPr>
            <p:cNvPr id="13" name="Rounded Rectangle 18">
              <a:extLst>
                <a:ext uri="{FF2B5EF4-FFF2-40B4-BE49-F238E27FC236}">
                  <a16:creationId xmlns:a16="http://schemas.microsoft.com/office/drawing/2014/main" id="{9BE78DF0-EC7C-4E76-9C7D-4DC74C44E59C}"/>
                </a:ext>
              </a:extLst>
            </p:cNvPr>
            <p:cNvSpPr/>
            <p:nvPr/>
          </p:nvSpPr>
          <p:spPr>
            <a:xfrm>
              <a:off x="2818584" y="2561078"/>
              <a:ext cx="3671079" cy="586556"/>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Learning Algorithm</a:t>
              </a:r>
            </a:p>
          </p:txBody>
        </p:sp>
        <p:sp>
          <p:nvSpPr>
            <p:cNvPr id="14" name="Rounded Rectangle 19">
              <a:extLst>
                <a:ext uri="{FF2B5EF4-FFF2-40B4-BE49-F238E27FC236}">
                  <a16:creationId xmlns:a16="http://schemas.microsoft.com/office/drawing/2014/main" id="{D0F779E2-0871-420A-8CD9-6DC376CA3685}"/>
                </a:ext>
              </a:extLst>
            </p:cNvPr>
            <p:cNvSpPr/>
            <p:nvPr/>
          </p:nvSpPr>
          <p:spPr>
            <a:xfrm>
              <a:off x="4209068" y="3780278"/>
              <a:ext cx="890111" cy="586556"/>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rPr>
                <a:t>h</a:t>
              </a:r>
            </a:p>
          </p:txBody>
        </p:sp>
        <p:sp>
          <p:nvSpPr>
            <p:cNvPr id="15" name="TextBox 14">
              <a:extLst>
                <a:ext uri="{FF2B5EF4-FFF2-40B4-BE49-F238E27FC236}">
                  <a16:creationId xmlns:a16="http://schemas.microsoft.com/office/drawing/2014/main" id="{5AD95555-BF85-4926-A334-2AB4E6C5C988}"/>
                </a:ext>
              </a:extLst>
            </p:cNvPr>
            <p:cNvSpPr txBox="1"/>
            <p:nvPr/>
          </p:nvSpPr>
          <p:spPr>
            <a:xfrm>
              <a:off x="1950098" y="3749945"/>
              <a:ext cx="1335167" cy="797021"/>
            </a:xfrm>
            <a:prstGeom prst="rect">
              <a:avLst/>
            </a:prstGeom>
            <a:noFill/>
          </p:spPr>
          <p:txBody>
            <a:bodyPr wrap="square" rtlCol="0">
              <a:spAutoFit/>
            </a:bodyPr>
            <a:lstStyle/>
            <a:p>
              <a:pPr algn="ctr"/>
              <a:r>
                <a:rPr lang="en-US" sz="1200" dirty="0"/>
                <a:t>Size of house</a:t>
              </a:r>
            </a:p>
          </p:txBody>
        </p:sp>
        <p:sp>
          <p:nvSpPr>
            <p:cNvPr id="16" name="TextBox 15">
              <a:extLst>
                <a:ext uri="{FF2B5EF4-FFF2-40B4-BE49-F238E27FC236}">
                  <a16:creationId xmlns:a16="http://schemas.microsoft.com/office/drawing/2014/main" id="{440C34DE-0BE7-488B-8AB9-FCF2945026E5}"/>
                </a:ext>
              </a:extLst>
            </p:cNvPr>
            <p:cNvSpPr txBox="1"/>
            <p:nvPr/>
          </p:nvSpPr>
          <p:spPr>
            <a:xfrm>
              <a:off x="5866585" y="3749945"/>
              <a:ext cx="1821839" cy="797021"/>
            </a:xfrm>
            <a:prstGeom prst="rect">
              <a:avLst/>
            </a:prstGeom>
            <a:noFill/>
          </p:spPr>
          <p:txBody>
            <a:bodyPr wrap="square" rtlCol="0">
              <a:spAutoFit/>
            </a:bodyPr>
            <a:lstStyle/>
            <a:p>
              <a:pPr algn="ctr"/>
              <a:r>
                <a:rPr lang="en-US" sz="1200" dirty="0"/>
                <a:t>Estimated price</a:t>
              </a:r>
            </a:p>
          </p:txBody>
        </p:sp>
        <p:cxnSp>
          <p:nvCxnSpPr>
            <p:cNvPr id="17" name="Straight Arrow Connector 16">
              <a:extLst>
                <a:ext uri="{FF2B5EF4-FFF2-40B4-BE49-F238E27FC236}">
                  <a16:creationId xmlns:a16="http://schemas.microsoft.com/office/drawing/2014/main" id="{AF3D8E33-D300-46C9-B8D3-C4C2DF837627}"/>
                </a:ext>
              </a:extLst>
            </p:cNvPr>
            <p:cNvCxnSpPr>
              <a:cxnSpLocks/>
              <a:stCxn id="11" idx="2"/>
              <a:endCxn id="13" idx="0"/>
            </p:cNvCxnSpPr>
            <p:nvPr/>
          </p:nvCxnSpPr>
          <p:spPr>
            <a:xfrm>
              <a:off x="4654124" y="1951478"/>
              <a:ext cx="0" cy="60960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6EFFBC-B723-4389-A51F-63F773CBEBAA}"/>
                </a:ext>
              </a:extLst>
            </p:cNvPr>
            <p:cNvCxnSpPr>
              <a:cxnSpLocks/>
              <a:stCxn id="13" idx="2"/>
              <a:endCxn id="14" idx="0"/>
            </p:cNvCxnSpPr>
            <p:nvPr/>
          </p:nvCxnSpPr>
          <p:spPr>
            <a:xfrm>
              <a:off x="4654124" y="3147634"/>
              <a:ext cx="0" cy="632644"/>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E5173BE-3DA7-411B-9FDE-3B37ADEFEA92}"/>
                </a:ext>
              </a:extLst>
            </p:cNvPr>
            <p:cNvCxnSpPr>
              <a:cxnSpLocks/>
              <a:endCxn id="14" idx="1"/>
            </p:cNvCxnSpPr>
            <p:nvPr/>
          </p:nvCxnSpPr>
          <p:spPr>
            <a:xfrm>
              <a:off x="3285264" y="4073556"/>
              <a:ext cx="923804"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6F75F2-37BD-49AB-B7BC-2C7132F88768}"/>
                </a:ext>
              </a:extLst>
            </p:cNvPr>
            <p:cNvCxnSpPr>
              <a:cxnSpLocks/>
              <a:stCxn id="14" idx="3"/>
            </p:cNvCxnSpPr>
            <p:nvPr/>
          </p:nvCxnSpPr>
          <p:spPr>
            <a:xfrm>
              <a:off x="5099179" y="4073556"/>
              <a:ext cx="856417"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4" name="Picture 3" descr="Chart, scatter chart&#10;&#10;Description automatically generated">
            <a:extLst>
              <a:ext uri="{FF2B5EF4-FFF2-40B4-BE49-F238E27FC236}">
                <a16:creationId xmlns:a16="http://schemas.microsoft.com/office/drawing/2014/main" id="{C45252B9-7932-4D59-BFCD-834A4D0F9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425" y="3503799"/>
            <a:ext cx="4191043" cy="2794029"/>
          </a:xfrm>
          <a:prstGeom prst="rect">
            <a:avLst/>
          </a:prstGeom>
        </p:spPr>
      </p:pic>
      <p:cxnSp>
        <p:nvCxnSpPr>
          <p:cNvPr id="8" name="Straight Connector 7">
            <a:extLst>
              <a:ext uri="{FF2B5EF4-FFF2-40B4-BE49-F238E27FC236}">
                <a16:creationId xmlns:a16="http://schemas.microsoft.com/office/drawing/2014/main" id="{35427F25-D54C-47C6-A34B-0947B2EC3264}"/>
              </a:ext>
            </a:extLst>
          </p:cNvPr>
          <p:cNvCxnSpPr>
            <a:cxnSpLocks/>
          </p:cNvCxnSpPr>
          <p:nvPr/>
        </p:nvCxnSpPr>
        <p:spPr>
          <a:xfrm flipV="1">
            <a:off x="8029809" y="4287113"/>
            <a:ext cx="2882714" cy="122010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958363-C47F-4429-9412-45EFC4AD7648}"/>
                  </a:ext>
                </a:extLst>
              </p:cNvPr>
              <p:cNvSpPr txBox="1"/>
              <p:nvPr/>
            </p:nvSpPr>
            <p:spPr>
              <a:xfrm>
                <a:off x="3668624" y="4181711"/>
                <a:ext cx="197650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NZ" sz="1800" b="0" i="1" smtClean="0">
                              <a:latin typeface="Cambria Math" panose="02040503050406030204" pitchFamily="18" charset="0"/>
                            </a:rPr>
                            <m:t>h</m:t>
                          </m:r>
                        </m:e>
                        <m:sub>
                          <m:r>
                            <a:rPr lang="en-US" sz="1800" i="1" smtClean="0">
                              <a:latin typeface="Cambria Math" panose="02040503050406030204" pitchFamily="18" charset="0"/>
                              <a:ea typeface="Cambria Math" panose="02040503050406030204" pitchFamily="18" charset="0"/>
                            </a:rPr>
                            <m:t>𝜃</m:t>
                          </m:r>
                        </m:sub>
                      </m:sSub>
                      <m:d>
                        <m:dPr>
                          <m:ctrlPr>
                            <a:rPr lang="en-NZ" sz="1800" b="0" i="1" smtClean="0">
                              <a:latin typeface="Cambria Math" panose="02040503050406030204" pitchFamily="18" charset="0"/>
                            </a:rPr>
                          </m:ctrlPr>
                        </m:dPr>
                        <m:e>
                          <m:r>
                            <a:rPr lang="en-NZ" sz="1800" b="0" i="1" smtClean="0">
                              <a:latin typeface="Cambria Math" panose="02040503050406030204" pitchFamily="18" charset="0"/>
                            </a:rPr>
                            <m:t>𝑥</m:t>
                          </m:r>
                        </m:e>
                      </m:d>
                      <m:r>
                        <a:rPr lang="en-NZ" sz="1800" b="0" i="1" smtClean="0">
                          <a:latin typeface="Cambria Math" panose="02040503050406030204" pitchFamily="18" charset="0"/>
                        </a:rPr>
                        <m:t>= </m:t>
                      </m:r>
                      <m:sSub>
                        <m:sSubPr>
                          <m:ctrlPr>
                            <a:rPr lang="en-NZ" sz="1800" b="0" i="1" smtClean="0">
                              <a:latin typeface="Cambria Math" panose="02040503050406030204" pitchFamily="18" charset="0"/>
                            </a:rPr>
                          </m:ctrlPr>
                        </m:sSubPr>
                        <m:e>
                          <m:r>
                            <a:rPr lang="en-NZ" sz="1800" b="0" i="1" smtClean="0">
                              <a:latin typeface="Cambria Math" panose="02040503050406030204" pitchFamily="18" charset="0"/>
                              <a:ea typeface="Cambria Math" panose="02040503050406030204" pitchFamily="18" charset="0"/>
                            </a:rPr>
                            <m:t>𝜃</m:t>
                          </m:r>
                        </m:e>
                        <m:sub>
                          <m:r>
                            <a:rPr lang="en-NZ" sz="1800" b="0" i="1" smtClean="0">
                              <a:latin typeface="Cambria Math" panose="02040503050406030204" pitchFamily="18" charset="0"/>
                            </a:rPr>
                            <m:t>0</m:t>
                          </m:r>
                        </m:sub>
                      </m:sSub>
                      <m:r>
                        <a:rPr lang="en-NZ" sz="1800" b="0" i="1" smtClean="0">
                          <a:latin typeface="Cambria Math" panose="02040503050406030204" pitchFamily="18" charset="0"/>
                        </a:rPr>
                        <m:t>+</m:t>
                      </m:r>
                      <m:sSub>
                        <m:sSubPr>
                          <m:ctrlPr>
                            <a:rPr lang="en-NZ" sz="1800" i="1">
                              <a:latin typeface="Cambria Math" panose="02040503050406030204" pitchFamily="18" charset="0"/>
                            </a:rPr>
                          </m:ctrlPr>
                        </m:sSubPr>
                        <m:e>
                          <m:r>
                            <a:rPr lang="en-NZ" sz="1800" i="1">
                              <a:latin typeface="Cambria Math" panose="02040503050406030204" pitchFamily="18" charset="0"/>
                              <a:ea typeface="Cambria Math" panose="02040503050406030204" pitchFamily="18" charset="0"/>
                            </a:rPr>
                            <m:t>𝜃</m:t>
                          </m:r>
                        </m:e>
                        <m:sub>
                          <m:r>
                            <a:rPr lang="en-NZ" sz="1800" b="0" i="1" smtClean="0">
                              <a:latin typeface="Cambria Math" panose="02040503050406030204" pitchFamily="18" charset="0"/>
                              <a:ea typeface="Cambria Math" panose="02040503050406030204" pitchFamily="18" charset="0"/>
                            </a:rPr>
                            <m:t>1</m:t>
                          </m:r>
                        </m:sub>
                      </m:sSub>
                      <m:r>
                        <a:rPr lang="en-NZ" sz="1800" b="0" i="1" smtClean="0">
                          <a:latin typeface="Cambria Math" panose="02040503050406030204" pitchFamily="18" charset="0"/>
                        </a:rPr>
                        <m:t>𝑥</m:t>
                      </m:r>
                    </m:oMath>
                  </m:oMathPara>
                </a14:m>
                <a:endParaRPr lang="en-US" sz="1800" dirty="0"/>
              </a:p>
            </p:txBody>
          </p:sp>
        </mc:Choice>
        <mc:Fallback xmlns="">
          <p:sp>
            <p:nvSpPr>
              <p:cNvPr id="26" name="TextBox 25">
                <a:extLst>
                  <a:ext uri="{FF2B5EF4-FFF2-40B4-BE49-F238E27FC236}">
                    <a16:creationId xmlns:a16="http://schemas.microsoft.com/office/drawing/2014/main" id="{82958363-C47F-4429-9412-45EFC4AD7648}"/>
                  </a:ext>
                </a:extLst>
              </p:cNvPr>
              <p:cNvSpPr txBox="1">
                <a:spLocks noRot="1" noChangeAspect="1" noMove="1" noResize="1" noEditPoints="1" noAdjustHandles="1" noChangeArrowheads="1" noChangeShapeType="1" noTextEdit="1"/>
              </p:cNvSpPr>
              <p:nvPr/>
            </p:nvSpPr>
            <p:spPr>
              <a:xfrm>
                <a:off x="3668624" y="4181711"/>
                <a:ext cx="1976501" cy="369332"/>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1FA85AB-DDCB-4FCD-A3A0-2657ABB920E1}"/>
                  </a:ext>
                </a:extLst>
              </p:cNvPr>
              <p:cNvSpPr txBox="1"/>
              <p:nvPr/>
            </p:nvSpPr>
            <p:spPr>
              <a:xfrm>
                <a:off x="3668624" y="4833465"/>
                <a:ext cx="2902712"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600" b="0" i="1" smtClean="0">
                          <a:latin typeface="Cambria Math" panose="02040503050406030204" pitchFamily="18" charset="0"/>
                        </a:rPr>
                        <m:t>𝐽</m:t>
                      </m:r>
                      <m:d>
                        <m:dPr>
                          <m:ctrlPr>
                            <a:rPr lang="en-NZ" sz="1600" b="0" i="1" smtClean="0">
                              <a:latin typeface="Cambria Math" panose="02040503050406030204" pitchFamily="18" charset="0"/>
                            </a:rPr>
                          </m:ctrlPr>
                        </m:dPr>
                        <m:e>
                          <m:r>
                            <a:rPr lang="en-NZ" sz="1600" b="0" i="1" smtClean="0">
                              <a:latin typeface="Cambria Math" panose="02040503050406030204" pitchFamily="18" charset="0"/>
                              <a:ea typeface="Cambria Math" panose="02040503050406030204" pitchFamily="18" charset="0"/>
                            </a:rPr>
                            <m:t>𝜃</m:t>
                          </m:r>
                        </m:e>
                      </m:d>
                      <m:r>
                        <a:rPr lang="en-NZ" sz="1600" b="0" i="1" smtClean="0">
                          <a:latin typeface="Cambria Math" panose="02040503050406030204" pitchFamily="18" charset="0"/>
                          <a:ea typeface="Cambria Math" panose="02040503050406030204" pitchFamily="18" charset="0"/>
                        </a:rPr>
                        <m:t>=</m:t>
                      </m:r>
                      <m:f>
                        <m:fPr>
                          <m:ctrlPr>
                            <a:rPr lang="en-NZ" sz="1600" b="0" i="1" smtClean="0">
                              <a:latin typeface="Cambria Math" panose="02040503050406030204" pitchFamily="18" charset="0"/>
                              <a:ea typeface="Cambria Math" panose="02040503050406030204" pitchFamily="18" charset="0"/>
                            </a:rPr>
                          </m:ctrlPr>
                        </m:fPr>
                        <m:num>
                          <m:r>
                            <a:rPr lang="en-NZ" sz="1600" b="0" i="1" smtClean="0">
                              <a:latin typeface="Cambria Math" panose="02040503050406030204" pitchFamily="18" charset="0"/>
                              <a:ea typeface="Cambria Math" panose="02040503050406030204" pitchFamily="18" charset="0"/>
                            </a:rPr>
                            <m:t>1</m:t>
                          </m:r>
                        </m:num>
                        <m:den>
                          <m:r>
                            <a:rPr lang="en-NZ" sz="1600" b="0" i="1" smtClean="0">
                              <a:latin typeface="Cambria Math" panose="02040503050406030204" pitchFamily="18" charset="0"/>
                              <a:ea typeface="Cambria Math" panose="02040503050406030204" pitchFamily="18" charset="0"/>
                            </a:rPr>
                            <m:t>𝑚</m:t>
                          </m:r>
                        </m:den>
                      </m:f>
                      <m:nary>
                        <m:naryPr>
                          <m:chr m:val="∑"/>
                          <m:ctrlPr>
                            <a:rPr lang="en-NZ" sz="1600" b="0" i="1" smtClean="0">
                              <a:latin typeface="Cambria Math" panose="02040503050406030204" pitchFamily="18" charset="0"/>
                              <a:ea typeface="Cambria Math" panose="02040503050406030204" pitchFamily="18" charset="0"/>
                            </a:rPr>
                          </m:ctrlPr>
                        </m:naryPr>
                        <m:sub>
                          <m:r>
                            <m:rPr>
                              <m:brk m:alnAt="23"/>
                            </m:rPr>
                            <a:rPr lang="en-NZ" sz="1600" b="0" i="1" smtClean="0">
                              <a:latin typeface="Cambria Math" panose="02040503050406030204" pitchFamily="18" charset="0"/>
                              <a:ea typeface="Cambria Math" panose="02040503050406030204" pitchFamily="18" charset="0"/>
                            </a:rPr>
                            <m:t>𝑖</m:t>
                          </m:r>
                          <m:r>
                            <a:rPr lang="en-NZ" sz="1600" b="0" i="1" smtClean="0">
                              <a:latin typeface="Cambria Math" panose="02040503050406030204" pitchFamily="18" charset="0"/>
                              <a:ea typeface="Cambria Math" panose="02040503050406030204" pitchFamily="18" charset="0"/>
                            </a:rPr>
                            <m:t>=1</m:t>
                          </m:r>
                        </m:sub>
                        <m:sup>
                          <m:r>
                            <a:rPr lang="en-NZ" sz="1600" b="0" i="1" smtClean="0">
                              <a:latin typeface="Cambria Math" panose="02040503050406030204" pitchFamily="18" charset="0"/>
                              <a:ea typeface="Cambria Math" panose="02040503050406030204" pitchFamily="18" charset="0"/>
                            </a:rPr>
                            <m:t>𝑚</m:t>
                          </m:r>
                        </m:sup>
                        <m:e>
                          <m:sSub>
                            <m:sSubPr>
                              <m:ctrlPr>
                                <a:rPr lang="en-NZ" sz="1600" i="1">
                                  <a:latin typeface="Cambria Math" panose="02040503050406030204" pitchFamily="18" charset="0"/>
                                  <a:ea typeface="Cambria Math" panose="02040503050406030204" pitchFamily="18" charset="0"/>
                                </a:rPr>
                              </m:ctrlPr>
                            </m:sSubPr>
                            <m:e>
                              <m:r>
                                <a:rPr lang="en-NZ" sz="1600" b="0" i="1" smtClean="0">
                                  <a:latin typeface="Cambria Math" panose="02040503050406030204" pitchFamily="18" charset="0"/>
                                  <a:ea typeface="Cambria Math" panose="02040503050406030204" pitchFamily="18" charset="0"/>
                                </a:rPr>
                                <m:t>𝑐𝑜𝑠𝑡</m:t>
                              </m:r>
                              <m:r>
                                <a:rPr lang="en-NZ" sz="1600" b="0" i="1" smtClean="0">
                                  <a:latin typeface="Cambria Math" panose="02040503050406030204" pitchFamily="18" charset="0"/>
                                  <a:ea typeface="Cambria Math" panose="02040503050406030204" pitchFamily="18" charset="0"/>
                                </a:rPr>
                                <m:t> (</m:t>
                              </m:r>
                              <m:r>
                                <a:rPr lang="en-NZ" sz="1600" i="1">
                                  <a:latin typeface="Cambria Math" panose="02040503050406030204" pitchFamily="18" charset="0"/>
                                  <a:ea typeface="Cambria Math" panose="02040503050406030204" pitchFamily="18" charset="0"/>
                                </a:rPr>
                                <m:t>h</m:t>
                              </m:r>
                            </m:e>
                            <m:sub>
                              <m:r>
                                <a:rPr lang="en-NZ" sz="1600" i="1">
                                  <a:latin typeface="Cambria Math" panose="02040503050406030204" pitchFamily="18" charset="0"/>
                                  <a:ea typeface="Cambria Math" panose="02040503050406030204" pitchFamily="18" charset="0"/>
                                </a:rPr>
                                <m:t>𝜃</m:t>
                              </m:r>
                            </m:sub>
                          </m:sSub>
                          <m:r>
                            <a:rPr lang="en-NZ" sz="1600" i="1">
                              <a:latin typeface="Cambria Math" panose="02040503050406030204" pitchFamily="18" charset="0"/>
                              <a:ea typeface="Cambria Math" panose="02040503050406030204" pitchFamily="18" charset="0"/>
                            </a:rPr>
                            <m:t>(</m:t>
                          </m:r>
                          <m:sSup>
                            <m:sSupPr>
                              <m:ctrlPr>
                                <a:rPr lang="en-NZ" sz="1600" i="1">
                                  <a:latin typeface="Cambria Math" panose="02040503050406030204" pitchFamily="18" charset="0"/>
                                  <a:ea typeface="Cambria Math" panose="02040503050406030204" pitchFamily="18" charset="0"/>
                                </a:rPr>
                              </m:ctrlPr>
                            </m:sSupPr>
                            <m:e>
                              <m:r>
                                <a:rPr lang="en-NZ" sz="1600" i="1">
                                  <a:latin typeface="Cambria Math" panose="02040503050406030204" pitchFamily="18" charset="0"/>
                                  <a:ea typeface="Cambria Math" panose="02040503050406030204" pitchFamily="18" charset="0"/>
                                </a:rPr>
                                <m:t>𝑥</m:t>
                              </m:r>
                            </m:e>
                            <m:sup>
                              <m:r>
                                <a:rPr lang="en-NZ" sz="1600" i="1">
                                  <a:latin typeface="Cambria Math" panose="02040503050406030204" pitchFamily="18" charset="0"/>
                                  <a:ea typeface="Cambria Math" panose="02040503050406030204" pitchFamily="18" charset="0"/>
                                </a:rPr>
                                <m:t>𝑖</m:t>
                              </m:r>
                            </m:sup>
                          </m:sSup>
                          <m:r>
                            <a:rPr lang="en-NZ" sz="1600" i="1">
                              <a:latin typeface="Cambria Math" panose="02040503050406030204" pitchFamily="18" charset="0"/>
                              <a:ea typeface="Cambria Math" panose="02040503050406030204" pitchFamily="18" charset="0"/>
                            </a:rPr>
                            <m:t>) </m:t>
                          </m:r>
                          <m:sSup>
                            <m:sSupPr>
                              <m:ctrlPr>
                                <a:rPr lang="en-NZ" sz="1600" i="1">
                                  <a:latin typeface="Cambria Math" panose="02040503050406030204" pitchFamily="18" charset="0"/>
                                  <a:ea typeface="Cambria Math" panose="02040503050406030204" pitchFamily="18" charset="0"/>
                                </a:rPr>
                              </m:ctrlPr>
                            </m:sSupPr>
                            <m:e>
                              <m:r>
                                <a:rPr lang="en-NZ" sz="1600" b="0" i="1" smtClean="0">
                                  <a:latin typeface="Cambria Math" panose="02040503050406030204" pitchFamily="18" charset="0"/>
                                  <a:ea typeface="Cambria Math" panose="02040503050406030204" pitchFamily="18" charset="0"/>
                                </a:rPr>
                                <m:t>, </m:t>
                              </m:r>
                              <m:r>
                                <a:rPr lang="en-NZ" sz="1600" i="1">
                                  <a:latin typeface="Cambria Math" panose="02040503050406030204" pitchFamily="18" charset="0"/>
                                  <a:ea typeface="Cambria Math" panose="02040503050406030204" pitchFamily="18" charset="0"/>
                                </a:rPr>
                                <m:t>𝑦</m:t>
                              </m:r>
                            </m:e>
                            <m:sup>
                              <m:r>
                                <a:rPr lang="en-NZ" sz="1600" i="1">
                                  <a:latin typeface="Cambria Math" panose="02040503050406030204" pitchFamily="18" charset="0"/>
                                  <a:ea typeface="Cambria Math" panose="02040503050406030204" pitchFamily="18" charset="0"/>
                                </a:rPr>
                                <m:t>𝑖</m:t>
                              </m:r>
                            </m:sup>
                          </m:sSup>
                          <m:r>
                            <a:rPr lang="en-NZ" sz="1600" i="1">
                              <a:latin typeface="Cambria Math" panose="02040503050406030204" pitchFamily="18" charset="0"/>
                              <a:ea typeface="Cambria Math" panose="02040503050406030204" pitchFamily="18" charset="0"/>
                            </a:rPr>
                            <m:t>)</m:t>
                          </m:r>
                        </m:e>
                      </m:nary>
                    </m:oMath>
                  </m:oMathPara>
                </a14:m>
                <a:endParaRPr lang="en-NZ" sz="1600" dirty="0"/>
              </a:p>
            </p:txBody>
          </p:sp>
        </mc:Choice>
        <mc:Fallback xmlns="">
          <p:sp>
            <p:nvSpPr>
              <p:cNvPr id="28" name="TextBox 27">
                <a:extLst>
                  <a:ext uri="{FF2B5EF4-FFF2-40B4-BE49-F238E27FC236}">
                    <a16:creationId xmlns:a16="http://schemas.microsoft.com/office/drawing/2014/main" id="{11FA85AB-DDCB-4FCD-A3A0-2657ABB920E1}"/>
                  </a:ext>
                </a:extLst>
              </p:cNvPr>
              <p:cNvSpPr txBox="1">
                <a:spLocks noRot="1" noChangeAspect="1" noMove="1" noResize="1" noEditPoints="1" noAdjustHandles="1" noChangeArrowheads="1" noChangeShapeType="1" noTextEdit="1"/>
              </p:cNvSpPr>
              <p:nvPr/>
            </p:nvSpPr>
            <p:spPr>
              <a:xfrm>
                <a:off x="3668624" y="4833465"/>
                <a:ext cx="2902712" cy="764505"/>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989EA75-4BAD-47AC-9DCB-855FED98A2E0}"/>
                  </a:ext>
                </a:extLst>
              </p:cNvPr>
              <p:cNvSpPr txBox="1"/>
              <p:nvPr/>
            </p:nvSpPr>
            <p:spPr>
              <a:xfrm>
                <a:off x="3668624" y="2577944"/>
                <a:ext cx="40219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800" b="0" i="1" smtClean="0">
                          <a:latin typeface="Cambria Math" panose="02040503050406030204" pitchFamily="18" charset="0"/>
                        </a:rPr>
                        <m:t>𝑥</m:t>
                      </m:r>
                    </m:oMath>
                  </m:oMathPara>
                </a14:m>
                <a:endParaRPr lang="en-NZ" dirty="0"/>
              </a:p>
            </p:txBody>
          </p:sp>
        </mc:Choice>
        <mc:Fallback xmlns="">
          <p:sp>
            <p:nvSpPr>
              <p:cNvPr id="30" name="TextBox 29">
                <a:extLst>
                  <a:ext uri="{FF2B5EF4-FFF2-40B4-BE49-F238E27FC236}">
                    <a16:creationId xmlns:a16="http://schemas.microsoft.com/office/drawing/2014/main" id="{B989EA75-4BAD-47AC-9DCB-855FED98A2E0}"/>
                  </a:ext>
                </a:extLst>
              </p:cNvPr>
              <p:cNvSpPr txBox="1">
                <a:spLocks noRot="1" noChangeAspect="1" noMove="1" noResize="1" noEditPoints="1" noAdjustHandles="1" noChangeArrowheads="1" noChangeShapeType="1" noTextEdit="1"/>
              </p:cNvSpPr>
              <p:nvPr/>
            </p:nvSpPr>
            <p:spPr>
              <a:xfrm>
                <a:off x="3668624" y="2577944"/>
                <a:ext cx="402197" cy="369332"/>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D2B9705-BA75-44A0-A523-9303EDFCE271}"/>
                  </a:ext>
                </a:extLst>
              </p:cNvPr>
              <p:cNvSpPr txBox="1"/>
              <p:nvPr/>
            </p:nvSpPr>
            <p:spPr>
              <a:xfrm>
                <a:off x="3668624" y="3374020"/>
                <a:ext cx="40219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NZ" sz="1800" b="0" i="1" smtClean="0">
                          <a:latin typeface="Cambria Math" panose="02040503050406030204" pitchFamily="18" charset="0"/>
                        </a:rPr>
                        <m:t>𝑦</m:t>
                      </m:r>
                    </m:oMath>
                  </m:oMathPara>
                </a14:m>
                <a:endParaRPr lang="en-NZ" dirty="0"/>
              </a:p>
            </p:txBody>
          </p:sp>
        </mc:Choice>
        <mc:Fallback xmlns="">
          <p:sp>
            <p:nvSpPr>
              <p:cNvPr id="31" name="TextBox 30">
                <a:extLst>
                  <a:ext uri="{FF2B5EF4-FFF2-40B4-BE49-F238E27FC236}">
                    <a16:creationId xmlns:a16="http://schemas.microsoft.com/office/drawing/2014/main" id="{3D2B9705-BA75-44A0-A523-9303EDFCE271}"/>
                  </a:ext>
                </a:extLst>
              </p:cNvPr>
              <p:cNvSpPr txBox="1">
                <a:spLocks noRot="1" noChangeAspect="1" noMove="1" noResize="1" noEditPoints="1" noAdjustHandles="1" noChangeArrowheads="1" noChangeShapeType="1" noTextEdit="1"/>
              </p:cNvSpPr>
              <p:nvPr/>
            </p:nvSpPr>
            <p:spPr>
              <a:xfrm>
                <a:off x="3668624" y="3374020"/>
                <a:ext cx="402197" cy="369332"/>
              </a:xfrm>
              <a:prstGeom prst="rect">
                <a:avLst/>
              </a:prstGeom>
              <a:blipFill>
                <a:blip r:embed="rId7"/>
                <a:stretch>
                  <a:fillRect b="-6557"/>
                </a:stretch>
              </a:blipFill>
            </p:spPr>
            <p:txBody>
              <a:bodyPr/>
              <a:lstStyle/>
              <a:p>
                <a:r>
                  <a:rPr lang="en-NZ">
                    <a:noFill/>
                  </a:rPr>
                  <a:t> </a:t>
                </a:r>
              </a:p>
            </p:txBody>
          </p:sp>
        </mc:Fallback>
      </mc:AlternateContent>
    </p:spTree>
    <p:extLst>
      <p:ext uri="{BB962C8B-B14F-4D97-AF65-F5344CB8AC3E}">
        <p14:creationId xmlns:p14="http://schemas.microsoft.com/office/powerpoint/2010/main" val="2949334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058399" cy="142962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000" dirty="0"/>
              <a:t>Applications:</a:t>
            </a:r>
          </a:p>
          <a:p>
            <a:pPr marL="342900" indent="-342900">
              <a:lnSpc>
                <a:spcPct val="150000"/>
              </a:lnSpc>
              <a:buFont typeface="Arial" panose="020B0604020202020204" pitchFamily="34" charset="0"/>
              <a:buChar char="•"/>
            </a:pPr>
            <a:endParaRPr lang="en-GB" sz="2000" dirty="0"/>
          </a:p>
          <a:p>
            <a:pPr marL="342900" indent="-342900">
              <a:lnSpc>
                <a:spcPct val="150000"/>
              </a:lnSpc>
              <a:buFont typeface="Arial" panose="020B0604020202020204" pitchFamily="34" charset="0"/>
              <a:buChar char="•"/>
            </a:pPr>
            <a:endParaRPr lang="en-GB" sz="2000" dirty="0"/>
          </a:p>
        </p:txBody>
      </p:sp>
      <p:pic>
        <p:nvPicPr>
          <p:cNvPr id="4" name="Picture 3">
            <a:extLst>
              <a:ext uri="{FF2B5EF4-FFF2-40B4-BE49-F238E27FC236}">
                <a16:creationId xmlns:a16="http://schemas.microsoft.com/office/drawing/2014/main" id="{44C04548-8C31-403A-A454-5B955EBCFBFA}"/>
              </a:ext>
            </a:extLst>
          </p:cNvPr>
          <p:cNvPicPr>
            <a:picLocks noChangeAspect="1"/>
          </p:cNvPicPr>
          <p:nvPr/>
        </p:nvPicPr>
        <p:blipFill>
          <a:blip r:embed="rId3"/>
          <a:stretch>
            <a:fillRect/>
          </a:stretch>
        </p:blipFill>
        <p:spPr>
          <a:xfrm>
            <a:off x="1963024" y="2811480"/>
            <a:ext cx="7491369" cy="2574185"/>
          </a:xfrm>
          <a:prstGeom prst="rect">
            <a:avLst/>
          </a:prstGeom>
        </p:spPr>
      </p:pic>
    </p:spTree>
    <p:extLst>
      <p:ext uri="{BB962C8B-B14F-4D97-AF65-F5344CB8AC3E}">
        <p14:creationId xmlns:p14="http://schemas.microsoft.com/office/powerpoint/2010/main" val="1012938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0E10EAF-E9A6-4C44-9150-DDC67DFBEE9B}"/>
              </a:ext>
            </a:extLst>
          </p:cNvPr>
          <p:cNvGrpSpPr/>
          <p:nvPr/>
        </p:nvGrpSpPr>
        <p:grpSpPr>
          <a:xfrm>
            <a:off x="1924853" y="3188117"/>
            <a:ext cx="9514133" cy="2770627"/>
            <a:chOff x="1924853" y="3188117"/>
            <a:chExt cx="9514133" cy="2770627"/>
          </a:xfrm>
        </p:grpSpPr>
        <p:pic>
          <p:nvPicPr>
            <p:cNvPr id="14" name="Picture 13">
              <a:extLst>
                <a:ext uri="{FF2B5EF4-FFF2-40B4-BE49-F238E27FC236}">
                  <a16:creationId xmlns:a16="http://schemas.microsoft.com/office/drawing/2014/main" id="{7EF4CBF4-04C8-41DC-BE55-A5CFF0F4FE99}"/>
                </a:ext>
              </a:extLst>
            </p:cNvPr>
            <p:cNvPicPr>
              <a:picLocks noChangeAspect="1"/>
            </p:cNvPicPr>
            <p:nvPr/>
          </p:nvPicPr>
          <p:blipFill>
            <a:blip r:embed="rId2"/>
            <a:stretch>
              <a:fillRect/>
            </a:stretch>
          </p:blipFill>
          <p:spPr>
            <a:xfrm>
              <a:off x="3313550" y="3188117"/>
              <a:ext cx="8125436" cy="2770627"/>
            </a:xfrm>
            <a:prstGeom prst="rect">
              <a:avLst/>
            </a:prstGeom>
          </p:spPr>
        </p:pic>
        <p:sp>
          <p:nvSpPr>
            <p:cNvPr id="15" name="TextBox 14">
              <a:extLst>
                <a:ext uri="{FF2B5EF4-FFF2-40B4-BE49-F238E27FC236}">
                  <a16:creationId xmlns:a16="http://schemas.microsoft.com/office/drawing/2014/main" id="{8C75179E-D25B-4383-9396-83FF4E067AF5}"/>
                </a:ext>
              </a:extLst>
            </p:cNvPr>
            <p:cNvSpPr txBox="1"/>
            <p:nvPr/>
          </p:nvSpPr>
          <p:spPr>
            <a:xfrm flipH="1">
              <a:off x="1924853" y="4646483"/>
              <a:ext cx="927404" cy="461665"/>
            </a:xfrm>
            <a:prstGeom prst="rect">
              <a:avLst/>
            </a:prstGeom>
            <a:noFill/>
          </p:spPr>
          <p:txBody>
            <a:bodyPr wrap="square" rtlCol="0">
              <a:spAutoFit/>
            </a:bodyPr>
            <a:lstStyle/>
            <a:p>
              <a:r>
                <a:rPr lang="en-NZ" sz="2400" dirty="0">
                  <a:solidFill>
                    <a:schemeClr val="accent6">
                      <a:lumMod val="75000"/>
                    </a:schemeClr>
                  </a:solidFill>
                </a:rPr>
                <a:t>SVM</a:t>
              </a:r>
            </a:p>
          </p:txBody>
        </p:sp>
        <p:pic>
          <p:nvPicPr>
            <p:cNvPr id="16" name="Picture 15">
              <a:extLst>
                <a:ext uri="{FF2B5EF4-FFF2-40B4-BE49-F238E27FC236}">
                  <a16:creationId xmlns:a16="http://schemas.microsoft.com/office/drawing/2014/main" id="{F47D7440-3321-4CBD-BBE5-4E2608A03221}"/>
                </a:ext>
              </a:extLst>
            </p:cNvPr>
            <p:cNvPicPr>
              <a:picLocks noChangeAspect="1"/>
            </p:cNvPicPr>
            <p:nvPr/>
          </p:nvPicPr>
          <p:blipFill>
            <a:blip r:embed="rId3"/>
            <a:stretch>
              <a:fillRect/>
            </a:stretch>
          </p:blipFill>
          <p:spPr>
            <a:xfrm>
              <a:off x="2852257" y="4697469"/>
              <a:ext cx="615749" cy="359695"/>
            </a:xfrm>
            <a:prstGeom prst="rect">
              <a:avLst/>
            </a:prstGeom>
          </p:spPr>
        </p:pic>
      </p:grpSp>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31</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672910" y="1737360"/>
            <a:ext cx="6147340"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It is one of the most popular models in Machine Learning.</a:t>
            </a:r>
          </a:p>
          <a:p>
            <a:pPr marL="342900" indent="-342900">
              <a:lnSpc>
                <a:spcPct val="150000"/>
              </a:lnSpc>
              <a:buFont typeface="Arial" panose="020B0604020202020204" pitchFamily="34" charset="0"/>
              <a:buChar char="•"/>
            </a:pPr>
            <a:r>
              <a:rPr lang="en-GB" dirty="0"/>
              <a:t>SVM performs linear or nonlinear classification, regression, and even outlier detection.</a:t>
            </a:r>
          </a:p>
          <a:p>
            <a:pPr marL="342900" indent="-342900">
              <a:lnSpc>
                <a:spcPct val="150000"/>
              </a:lnSpc>
              <a:buFont typeface="Arial" panose="020B0604020202020204" pitchFamily="34" charset="0"/>
              <a:buChar char="•"/>
            </a:pPr>
            <a:r>
              <a:rPr lang="en-GB" dirty="0"/>
              <a:t>SVMs are particularly well suited for classification of complex small- or medium-sized datasets.</a:t>
            </a:r>
          </a:p>
          <a:p>
            <a:pPr marL="342900" indent="-342900">
              <a:lnSpc>
                <a:spcPct val="150000"/>
              </a:lnSpc>
              <a:buFont typeface="Arial" panose="020B0604020202020204" pitchFamily="34" charset="0"/>
              <a:buChar char="•"/>
            </a:pPr>
            <a:endParaRPr lang="en-GB" dirty="0"/>
          </a:p>
        </p:txBody>
      </p:sp>
    </p:spTree>
    <p:extLst>
      <p:ext uri="{BB962C8B-B14F-4D97-AF65-F5344CB8AC3E}">
        <p14:creationId xmlns:p14="http://schemas.microsoft.com/office/powerpoint/2010/main" val="2146395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10058399" cy="46487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The best possible line is the one with the maximum space that separates the 2 classes</a:t>
            </a:r>
          </a:p>
        </p:txBody>
      </p:sp>
      <p:pic>
        <p:nvPicPr>
          <p:cNvPr id="1028" name="Picture 4" descr="Scikit-learn SVM Tutorial with Python (Support Vector Machines) | DataCamp">
            <a:extLst>
              <a:ext uri="{FF2B5EF4-FFF2-40B4-BE49-F238E27FC236}">
                <a16:creationId xmlns:a16="http://schemas.microsoft.com/office/drawing/2014/main" id="{5622984C-5DBA-9794-CE5F-00DB06551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185" y="3149100"/>
            <a:ext cx="6799630" cy="2845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543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97279" y="1737360"/>
            <a:ext cx="9922174"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b="1" dirty="0"/>
              <a:t>Support</a:t>
            </a:r>
            <a:r>
              <a:rPr lang="en-GB" dirty="0"/>
              <a:t> </a:t>
            </a:r>
            <a:r>
              <a:rPr lang="en-GB" b="1" dirty="0"/>
              <a:t>Vector</a:t>
            </a:r>
            <a:r>
              <a:rPr lang="en-GB" dirty="0"/>
              <a:t>: The extreme points in the dataset.</a:t>
            </a:r>
          </a:p>
          <a:p>
            <a:pPr marL="342900" indent="-342900">
              <a:lnSpc>
                <a:spcPct val="150000"/>
              </a:lnSpc>
              <a:buFont typeface="Arial" panose="020B0604020202020204" pitchFamily="34" charset="0"/>
              <a:buChar char="•"/>
            </a:pPr>
            <a:r>
              <a:rPr lang="en-GB" b="1" dirty="0"/>
              <a:t>Hyperplane</a:t>
            </a:r>
            <a:r>
              <a:rPr lang="en-GB" dirty="0"/>
              <a:t>: Has the maximum vertical distance to the support vector of any class. </a:t>
            </a:r>
          </a:p>
          <a:p>
            <a:pPr marL="342900" indent="-342900">
              <a:lnSpc>
                <a:spcPct val="150000"/>
              </a:lnSpc>
              <a:buFont typeface="Arial" panose="020B0604020202020204" pitchFamily="34" charset="0"/>
              <a:buChar char="•"/>
            </a:pPr>
            <a:r>
              <a:rPr lang="en-GB" b="1" dirty="0"/>
              <a:t>Margin</a:t>
            </a:r>
            <a:r>
              <a:rPr lang="en-GB" dirty="0"/>
              <a:t>: The sum of the hyperplane distance to the support vectors.</a:t>
            </a:r>
          </a:p>
          <a:p>
            <a:pPr marL="342900" indent="-342900">
              <a:lnSpc>
                <a:spcPct val="150000"/>
              </a:lnSpc>
              <a:buFont typeface="Arial" panose="020B0604020202020204" pitchFamily="34" charset="0"/>
              <a:buChar char="•"/>
            </a:pPr>
            <a:endParaRPr lang="en-GB" dirty="0"/>
          </a:p>
          <a:p>
            <a:pPr>
              <a:lnSpc>
                <a:spcPct val="150000"/>
              </a:lnSpc>
            </a:pPr>
            <a:endParaRPr lang="en-GB" dirty="0"/>
          </a:p>
          <a:p>
            <a:pPr marL="342900" indent="-342900">
              <a:lnSpc>
                <a:spcPct val="150000"/>
              </a:lnSpc>
              <a:buFont typeface="Arial" panose="020B0604020202020204" pitchFamily="34" charset="0"/>
              <a:buChar char="•"/>
            </a:pPr>
            <a:endParaRPr lang="en-GB" dirty="0"/>
          </a:p>
        </p:txBody>
      </p:sp>
      <p:pic>
        <p:nvPicPr>
          <p:cNvPr id="3" name="Picture 2" descr="SVM Classifier Tutorial | Kaggle">
            <a:extLst>
              <a:ext uri="{FF2B5EF4-FFF2-40B4-BE49-F238E27FC236}">
                <a16:creationId xmlns:a16="http://schemas.microsoft.com/office/drawing/2014/main" id="{AA971604-20AF-389C-BA82-0D0C982F3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313" y="3272092"/>
            <a:ext cx="7111239" cy="295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013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874246" y="1812861"/>
            <a:ext cx="614734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SVM can be of two types:</a:t>
            </a:r>
          </a:p>
          <a:p>
            <a:pPr marL="742950" lvl="1" indent="-285750">
              <a:lnSpc>
                <a:spcPct val="150000"/>
              </a:lnSpc>
              <a:buFont typeface="Arial" panose="020B0604020202020204" pitchFamily="34" charset="0"/>
              <a:buChar char="•"/>
            </a:pPr>
            <a:r>
              <a:rPr lang="en-GB" b="1" dirty="0"/>
              <a:t>Linear SVM: </a:t>
            </a:r>
            <a:r>
              <a:rPr lang="en-GB" dirty="0"/>
              <a:t>Linear SVM is used for linearly separable data. </a:t>
            </a:r>
          </a:p>
          <a:p>
            <a:pPr marL="742950" lvl="1" indent="-285750">
              <a:lnSpc>
                <a:spcPct val="150000"/>
              </a:lnSpc>
              <a:buFont typeface="Arial" panose="020B0604020202020204" pitchFamily="34" charset="0"/>
              <a:buChar char="•"/>
            </a:pPr>
            <a:r>
              <a:rPr lang="en-GB" b="1" dirty="0"/>
              <a:t>Non-linear SVM: </a:t>
            </a:r>
            <a:r>
              <a:rPr lang="en-GB" dirty="0"/>
              <a:t>Non-Linear SVM is used for non-linearly separated data.</a:t>
            </a:r>
          </a:p>
        </p:txBody>
      </p:sp>
      <p:pic>
        <p:nvPicPr>
          <p:cNvPr id="1026" name="Picture 2" descr="Support Vector Machine Algorithm">
            <a:extLst>
              <a:ext uri="{FF2B5EF4-FFF2-40B4-BE49-F238E27FC236}">
                <a16:creationId xmlns:a16="http://schemas.microsoft.com/office/drawing/2014/main" id="{90EB1894-7FDA-4FB2-95CA-97BD9C35B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223" y="2490084"/>
            <a:ext cx="5210758" cy="3473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28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Linear SVM Classification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8"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Remember the iris dataset that was introduced at the Logistic Regression section.</a:t>
            </a:r>
          </a:p>
          <a:p>
            <a:pPr marL="342900" indent="-342900">
              <a:lnSpc>
                <a:spcPct val="150000"/>
              </a:lnSpc>
              <a:buFont typeface="Arial" panose="020B0604020202020204" pitchFamily="34" charset="0"/>
              <a:buChar char="•"/>
            </a:pPr>
            <a:r>
              <a:rPr lang="en-GB" dirty="0"/>
              <a:t>The two classes can be separated easily with a straight line (they are linearly separable). </a:t>
            </a:r>
          </a:p>
          <a:p>
            <a:pPr marL="342900" indent="-342900">
              <a:lnSpc>
                <a:spcPct val="150000"/>
              </a:lnSpc>
              <a:buFont typeface="Arial" panose="020B0604020202020204" pitchFamily="34" charset="0"/>
              <a:buChar char="•"/>
            </a:pPr>
            <a:r>
              <a:rPr lang="en-GB" dirty="0"/>
              <a:t>The plot shows the decision boundaries of three possible linear classifiers. </a:t>
            </a:r>
          </a:p>
          <a:p>
            <a:pPr marL="342900" indent="-342900">
              <a:lnSpc>
                <a:spcPct val="150000"/>
              </a:lnSpc>
              <a:buFont typeface="Arial" panose="020B0604020202020204" pitchFamily="34" charset="0"/>
              <a:buChar char="•"/>
            </a:pPr>
            <a:r>
              <a:rPr lang="en-GB" dirty="0"/>
              <a:t>The dashed line separator is so bad. </a:t>
            </a:r>
          </a:p>
          <a:p>
            <a:pPr marL="342900" indent="-342900">
              <a:lnSpc>
                <a:spcPct val="150000"/>
              </a:lnSpc>
              <a:buFont typeface="Arial" panose="020B0604020202020204" pitchFamily="34" charset="0"/>
              <a:buChar char="•"/>
            </a:pPr>
            <a:r>
              <a:rPr lang="en-GB" dirty="0"/>
              <a:t>The other two models work perfectly on this training set, but their decision boundaries come so close to the instances that these models will probably not perform as well on new instances.</a:t>
            </a:r>
          </a:p>
        </p:txBody>
      </p:sp>
      <p:pic>
        <p:nvPicPr>
          <p:cNvPr id="4" name="Picture 3" descr="Chart&#10;&#10;Description automatically generated with medium confidence">
            <a:extLst>
              <a:ext uri="{FF2B5EF4-FFF2-40B4-BE49-F238E27FC236}">
                <a16:creationId xmlns:a16="http://schemas.microsoft.com/office/drawing/2014/main" id="{C2A9F763-A02E-470D-98E7-93D25EADC31C}"/>
              </a:ext>
            </a:extLst>
          </p:cNvPr>
          <p:cNvPicPr>
            <a:picLocks noChangeAspect="1"/>
          </p:cNvPicPr>
          <p:nvPr/>
        </p:nvPicPr>
        <p:blipFill rotWithShape="1">
          <a:blip r:embed="rId3">
            <a:extLst>
              <a:ext uri="{28A0092B-C50C-407E-A947-70E740481C1C}">
                <a14:useLocalDpi xmlns:a14="http://schemas.microsoft.com/office/drawing/2010/main" val="0"/>
              </a:ext>
            </a:extLst>
          </a:blip>
          <a:srcRect l="614" t="5692" r="47258" b="4944"/>
          <a:stretch/>
        </p:blipFill>
        <p:spPr>
          <a:xfrm>
            <a:off x="3456151" y="4366275"/>
            <a:ext cx="4078728" cy="1887911"/>
          </a:xfrm>
          <a:prstGeom prst="rect">
            <a:avLst/>
          </a:prstGeom>
        </p:spPr>
      </p:pic>
    </p:spTree>
    <p:extLst>
      <p:ext uri="{BB962C8B-B14F-4D97-AF65-F5344CB8AC3E}">
        <p14:creationId xmlns:p14="http://schemas.microsoft.com/office/powerpoint/2010/main" val="2542478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Linear SVM Classification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8"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In contrast, the solid line in the plot on the right is the decision boundary of an SVM classifier;</a:t>
            </a:r>
          </a:p>
          <a:p>
            <a:pPr marL="342900" indent="-342900">
              <a:lnSpc>
                <a:spcPct val="150000"/>
              </a:lnSpc>
              <a:buFont typeface="Arial" panose="020B0604020202020204" pitchFamily="34" charset="0"/>
              <a:buChar char="•"/>
            </a:pPr>
            <a:r>
              <a:rPr lang="en-GB" dirty="0"/>
              <a:t>This line not only separates the two classes but also stays as far away from the closest training instances as possible. </a:t>
            </a:r>
          </a:p>
          <a:p>
            <a:pPr marL="342900" indent="-342900">
              <a:lnSpc>
                <a:spcPct val="150000"/>
              </a:lnSpc>
              <a:buFont typeface="Arial" panose="020B0604020202020204" pitchFamily="34" charset="0"/>
              <a:buChar char="•"/>
            </a:pPr>
            <a:r>
              <a:rPr lang="en-GB" dirty="0"/>
              <a:t>SVM fits the widest possible street between the classes. This is called </a:t>
            </a:r>
            <a:r>
              <a:rPr lang="en-GB" b="1" dirty="0"/>
              <a:t>large margin classification</a:t>
            </a:r>
            <a:r>
              <a:rPr lang="en-GB" dirty="0"/>
              <a:t>.</a:t>
            </a:r>
          </a:p>
          <a:p>
            <a:pPr marL="342900" indent="-342900">
              <a:lnSpc>
                <a:spcPct val="150000"/>
              </a:lnSpc>
              <a:buFont typeface="Arial" panose="020B0604020202020204" pitchFamily="34" charset="0"/>
              <a:buChar char="•"/>
            </a:pPr>
            <a:r>
              <a:rPr lang="en-GB" dirty="0"/>
              <a:t>The decision boundaries are fully “</a:t>
            </a:r>
            <a:r>
              <a:rPr lang="en-GB" b="1" dirty="0"/>
              <a:t>supported</a:t>
            </a:r>
            <a:r>
              <a:rPr lang="en-GB" dirty="0"/>
              <a:t>” by the instances located on the edge of the street.</a:t>
            </a:r>
          </a:p>
          <a:p>
            <a:pPr marL="342900" indent="-342900">
              <a:lnSpc>
                <a:spcPct val="150000"/>
              </a:lnSpc>
              <a:buFont typeface="Arial" panose="020B0604020202020204" pitchFamily="34" charset="0"/>
              <a:buChar char="•"/>
            </a:pPr>
            <a:r>
              <a:rPr lang="en-GB" dirty="0"/>
              <a:t>These instances are called the </a:t>
            </a:r>
            <a:r>
              <a:rPr lang="en-GB" b="1" dirty="0"/>
              <a:t>support vectors </a:t>
            </a:r>
            <a:r>
              <a:rPr lang="en-GB" dirty="0"/>
              <a:t>(Red circles in the figure).</a:t>
            </a:r>
          </a:p>
        </p:txBody>
      </p:sp>
      <p:pic>
        <p:nvPicPr>
          <p:cNvPr id="6" name="Picture 5" descr="Chart&#10;&#10;Description automatically generated with medium confidence">
            <a:extLst>
              <a:ext uri="{FF2B5EF4-FFF2-40B4-BE49-F238E27FC236}">
                <a16:creationId xmlns:a16="http://schemas.microsoft.com/office/drawing/2014/main" id="{24CDD99A-A871-4BFB-8313-79F31358308E}"/>
              </a:ext>
            </a:extLst>
          </p:cNvPr>
          <p:cNvPicPr>
            <a:picLocks noChangeAspect="1"/>
          </p:cNvPicPr>
          <p:nvPr/>
        </p:nvPicPr>
        <p:blipFill rotWithShape="1">
          <a:blip r:embed="rId3">
            <a:extLst>
              <a:ext uri="{28A0092B-C50C-407E-A947-70E740481C1C}">
                <a14:useLocalDpi xmlns:a14="http://schemas.microsoft.com/office/drawing/2010/main" val="0"/>
              </a:ext>
            </a:extLst>
          </a:blip>
          <a:srcRect l="1064" t="4841" r="1025" b="7029"/>
          <a:stretch/>
        </p:blipFill>
        <p:spPr>
          <a:xfrm>
            <a:off x="2381136" y="4353887"/>
            <a:ext cx="7490688" cy="1820411"/>
          </a:xfrm>
          <a:prstGeom prst="rect">
            <a:avLst/>
          </a:prstGeom>
        </p:spPr>
      </p:pic>
    </p:spTree>
    <p:extLst>
      <p:ext uri="{BB962C8B-B14F-4D97-AF65-F5344CB8AC3E}">
        <p14:creationId xmlns:p14="http://schemas.microsoft.com/office/powerpoint/2010/main" val="3788750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F41201CB-AC23-43A3-B083-63437B60E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129" y="4279723"/>
            <a:ext cx="7544442" cy="2036999"/>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Linear SVM Classification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37</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036320" y="1737360"/>
            <a:ext cx="10119360"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NZ" dirty="0"/>
              <a:t>Hard Margin SVM Classification:</a:t>
            </a:r>
          </a:p>
          <a:p>
            <a:pPr marL="800100" lvl="1" indent="-342900">
              <a:lnSpc>
                <a:spcPct val="150000"/>
              </a:lnSpc>
              <a:buFont typeface="Arial" panose="020B0604020202020204" pitchFamily="34" charset="0"/>
              <a:buChar char="•"/>
            </a:pPr>
            <a:r>
              <a:rPr lang="en-GB" dirty="0"/>
              <a:t>If we strictly impose that all instances must be off the street and on the right side, this is called hard margin classification. </a:t>
            </a:r>
          </a:p>
          <a:p>
            <a:pPr marL="800100" lvl="1" indent="-342900">
              <a:lnSpc>
                <a:spcPct val="150000"/>
              </a:lnSpc>
              <a:buFont typeface="Arial" panose="020B0604020202020204" pitchFamily="34" charset="0"/>
              <a:buChar char="•"/>
            </a:pPr>
            <a:r>
              <a:rPr lang="en-GB" dirty="0"/>
              <a:t>There are two main issues with hard margin classification. </a:t>
            </a:r>
          </a:p>
          <a:p>
            <a:pPr marL="1257300" lvl="2" indent="-342900">
              <a:lnSpc>
                <a:spcPct val="150000"/>
              </a:lnSpc>
              <a:buFont typeface="+mj-lt"/>
              <a:buAutoNum type="arabicPeriod"/>
            </a:pPr>
            <a:r>
              <a:rPr lang="en-GB" dirty="0"/>
              <a:t>It only works if the data is linearly separable. </a:t>
            </a:r>
          </a:p>
          <a:p>
            <a:pPr marL="1257300" lvl="2" indent="-342900">
              <a:lnSpc>
                <a:spcPct val="150000"/>
              </a:lnSpc>
              <a:buFont typeface="+mj-lt"/>
              <a:buAutoNum type="arabicPeriod"/>
            </a:pPr>
            <a:r>
              <a:rPr lang="en-GB" dirty="0"/>
              <a:t>It is sensitive to outliers.</a:t>
            </a:r>
          </a:p>
        </p:txBody>
      </p:sp>
    </p:spTree>
    <p:extLst>
      <p:ext uri="{BB962C8B-B14F-4D97-AF65-F5344CB8AC3E}">
        <p14:creationId xmlns:p14="http://schemas.microsoft.com/office/powerpoint/2010/main" val="3688950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F919860D-285B-44E6-94A3-F49E821BCB96}"/>
              </a:ext>
            </a:extLst>
          </p:cNvPr>
          <p:cNvPicPr>
            <a:picLocks noChangeAspect="1"/>
          </p:cNvPicPr>
          <p:nvPr/>
        </p:nvPicPr>
        <p:blipFill rotWithShape="1">
          <a:blip r:embed="rId2">
            <a:extLst>
              <a:ext uri="{28A0092B-C50C-407E-A947-70E740481C1C}">
                <a14:useLocalDpi xmlns:a14="http://schemas.microsoft.com/office/drawing/2010/main" val="0"/>
              </a:ext>
            </a:extLst>
          </a:blip>
          <a:srcRect l="1049" t="5215" r="733" b="6016"/>
          <a:stretch/>
        </p:blipFill>
        <p:spPr>
          <a:xfrm>
            <a:off x="2086324" y="4279723"/>
            <a:ext cx="8080311" cy="1971787"/>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Linear SVM Classification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681134" y="1737360"/>
            <a:ext cx="10618238"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NZ" dirty="0"/>
              <a:t>Soft Margin SVM Classification:</a:t>
            </a:r>
          </a:p>
          <a:p>
            <a:pPr marL="800100" lvl="1" indent="-342900">
              <a:lnSpc>
                <a:spcPct val="150000"/>
              </a:lnSpc>
              <a:buFont typeface="Arial" panose="020B0604020202020204" pitchFamily="34" charset="0"/>
              <a:buChar char="•"/>
            </a:pPr>
            <a:r>
              <a:rPr lang="en-GB" dirty="0"/>
              <a:t>Instead we can use a more flexible model. </a:t>
            </a:r>
          </a:p>
          <a:p>
            <a:pPr marL="800100" lvl="1" indent="-342900">
              <a:lnSpc>
                <a:spcPct val="150000"/>
              </a:lnSpc>
              <a:buFont typeface="Arial" panose="020B0604020202020204" pitchFamily="34" charset="0"/>
              <a:buChar char="•"/>
            </a:pPr>
            <a:r>
              <a:rPr lang="en-GB" dirty="0"/>
              <a:t>The objective is to find a good balance between keeping the street </a:t>
            </a:r>
            <a:r>
              <a:rPr lang="en-GB" b="1" dirty="0">
                <a:solidFill>
                  <a:schemeClr val="accent6">
                    <a:lumMod val="50000"/>
                  </a:schemeClr>
                </a:solidFill>
              </a:rPr>
              <a:t>as large as possible </a:t>
            </a:r>
            <a:r>
              <a:rPr lang="en-GB" dirty="0"/>
              <a:t>and </a:t>
            </a:r>
            <a:r>
              <a:rPr lang="en-GB" b="1" dirty="0">
                <a:solidFill>
                  <a:schemeClr val="accent6">
                    <a:lumMod val="50000"/>
                  </a:schemeClr>
                </a:solidFill>
              </a:rPr>
              <a:t>limiting the margin violations </a:t>
            </a:r>
            <a:r>
              <a:rPr lang="en-GB" dirty="0"/>
              <a:t>(i.e., instances that end up in the middle of the street or even on the wrong side).</a:t>
            </a:r>
          </a:p>
          <a:p>
            <a:pPr marL="800100" lvl="1" indent="-342900">
              <a:lnSpc>
                <a:spcPct val="150000"/>
              </a:lnSpc>
              <a:buFont typeface="Arial" panose="020B0604020202020204" pitchFamily="34" charset="0"/>
              <a:buChar char="•"/>
            </a:pPr>
            <a:r>
              <a:rPr lang="en-GB" dirty="0"/>
              <a:t>When creating an SVM model using Scikit-Learn, we can specify a number of hyperparameters. </a:t>
            </a:r>
          </a:p>
          <a:p>
            <a:pPr marL="800100" lvl="1" indent="-342900">
              <a:lnSpc>
                <a:spcPct val="150000"/>
              </a:lnSpc>
              <a:buFont typeface="Arial" panose="020B0604020202020204" pitchFamily="34" charset="0"/>
              <a:buChar char="•"/>
            </a:pPr>
            <a:r>
              <a:rPr lang="en-GB" dirty="0"/>
              <a:t>C is one of those hyperparameters. </a:t>
            </a:r>
          </a:p>
        </p:txBody>
      </p:sp>
    </p:spTree>
    <p:extLst>
      <p:ext uri="{BB962C8B-B14F-4D97-AF65-F5344CB8AC3E}">
        <p14:creationId xmlns:p14="http://schemas.microsoft.com/office/powerpoint/2010/main" val="835354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64791-820B-458E-95B4-42B053F4F426}"/>
              </a:ext>
            </a:extLst>
          </p:cNvPr>
          <p:cNvPicPr>
            <a:picLocks noChangeAspect="1"/>
          </p:cNvPicPr>
          <p:nvPr/>
        </p:nvPicPr>
        <p:blipFill>
          <a:blip r:embed="rId2"/>
          <a:stretch>
            <a:fillRect/>
          </a:stretch>
        </p:blipFill>
        <p:spPr>
          <a:xfrm>
            <a:off x="7063530" y="3038030"/>
            <a:ext cx="4631340" cy="2759488"/>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fontScale="90000"/>
          </a:bodyPr>
          <a:lstStyle/>
          <a:p>
            <a:r>
              <a:rPr lang="en-NZ" dirty="0"/>
              <a:t>Support Vector Machine (SVM)</a:t>
            </a:r>
            <a:br>
              <a:rPr lang="en-NZ" dirty="0"/>
            </a:br>
            <a:r>
              <a:rPr lang="en-NZ" dirty="0"/>
              <a:t>Linear SVM Classification</a:t>
            </a:r>
            <a:br>
              <a:rPr lang="en-NZ" dirty="0"/>
            </a:br>
            <a:r>
              <a:rPr lang="en-NZ" dirty="0"/>
              <a:t>Feature Scaling</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39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681134" y="1737360"/>
            <a:ext cx="5979725" cy="420435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Feature Scaling is a technique to standardize the independent features present in the data in a fixed range.</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It is performed during the data pre-processing to handle highly varying magnitudes or values or units.</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If feature scaling is not done, then a machine learning algorithm tends to weigh greater values, higher and consider smaller values as the lower values, regardless of the unit of the values.</a:t>
            </a:r>
          </a:p>
        </p:txBody>
      </p:sp>
      <p:sp>
        <p:nvSpPr>
          <p:cNvPr id="4" name="TextBox 3">
            <a:extLst>
              <a:ext uri="{FF2B5EF4-FFF2-40B4-BE49-F238E27FC236}">
                <a16:creationId xmlns:a16="http://schemas.microsoft.com/office/drawing/2014/main" id="{374D8165-EEA4-4408-B4DF-ED894160A7C2}"/>
              </a:ext>
            </a:extLst>
          </p:cNvPr>
          <p:cNvSpPr txBox="1"/>
          <p:nvPr/>
        </p:nvSpPr>
        <p:spPr>
          <a:xfrm>
            <a:off x="7675927" y="2147582"/>
            <a:ext cx="2508308" cy="369332"/>
          </a:xfrm>
          <a:prstGeom prst="rect">
            <a:avLst/>
          </a:prstGeom>
          <a:noFill/>
        </p:spPr>
        <p:txBody>
          <a:bodyPr wrap="square" rtlCol="0">
            <a:spAutoFit/>
          </a:bodyPr>
          <a:lstStyle/>
          <a:p>
            <a:r>
              <a:rPr lang="en-NZ" dirty="0">
                <a:solidFill>
                  <a:srgbClr val="FF0000"/>
                </a:solidFill>
              </a:rPr>
              <a:t>Example with numbers</a:t>
            </a:r>
          </a:p>
        </p:txBody>
      </p:sp>
    </p:spTree>
    <p:extLst>
      <p:ext uri="{BB962C8B-B14F-4D97-AF65-F5344CB8AC3E}">
        <p14:creationId xmlns:p14="http://schemas.microsoft.com/office/powerpoint/2010/main" val="3448825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Review</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884942"/>
            <a:ext cx="5001516" cy="379360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b="1" dirty="0"/>
              <a:t>Machine Learning Challenges</a:t>
            </a:r>
          </a:p>
          <a:p>
            <a:pPr marL="742950" lvl="1" indent="-285750">
              <a:lnSpc>
                <a:spcPct val="150000"/>
              </a:lnSpc>
              <a:buFont typeface="Arial" panose="020B0604020202020204" pitchFamily="34" charset="0"/>
              <a:buChar char="•"/>
            </a:pPr>
            <a:r>
              <a:rPr lang="en-GB" sz="1600" dirty="0"/>
              <a:t>Bad Data:</a:t>
            </a:r>
          </a:p>
          <a:p>
            <a:pPr marL="1200150" lvl="2" indent="-285750">
              <a:lnSpc>
                <a:spcPct val="150000"/>
              </a:lnSpc>
              <a:buFont typeface="Arial" panose="020B0604020202020204" pitchFamily="34" charset="0"/>
              <a:buChar char="•"/>
            </a:pPr>
            <a:r>
              <a:rPr lang="en-GB" sz="1600" dirty="0"/>
              <a:t>Not enough quantity of training data</a:t>
            </a:r>
          </a:p>
          <a:p>
            <a:pPr marL="1200150" lvl="2" indent="-285750">
              <a:lnSpc>
                <a:spcPct val="150000"/>
              </a:lnSpc>
              <a:buFont typeface="Arial" panose="020B0604020202020204" pitchFamily="34" charset="0"/>
              <a:buChar char="•"/>
            </a:pPr>
            <a:r>
              <a:rPr lang="en-GB" sz="1600" dirty="0"/>
              <a:t>Nonrepresentative and bias training data</a:t>
            </a:r>
          </a:p>
          <a:p>
            <a:pPr marL="1200150" lvl="2" indent="-285750">
              <a:lnSpc>
                <a:spcPct val="150000"/>
              </a:lnSpc>
              <a:buFont typeface="Arial" panose="020B0604020202020204" pitchFamily="34" charset="0"/>
              <a:buChar char="•"/>
            </a:pPr>
            <a:r>
              <a:rPr lang="en-GB" sz="1600" dirty="0"/>
              <a:t>Poor-Quality Data</a:t>
            </a:r>
          </a:p>
          <a:p>
            <a:pPr marL="1200150" lvl="2" indent="-285750">
              <a:lnSpc>
                <a:spcPct val="150000"/>
              </a:lnSpc>
              <a:buFont typeface="Arial" panose="020B0604020202020204" pitchFamily="34" charset="0"/>
              <a:buChar char="•"/>
            </a:pPr>
            <a:r>
              <a:rPr lang="en-GB" sz="1600" dirty="0"/>
              <a:t>Irrelevant Features or data</a:t>
            </a:r>
          </a:p>
          <a:p>
            <a:pPr marL="742950" lvl="1" indent="-285750">
              <a:lnSpc>
                <a:spcPct val="150000"/>
              </a:lnSpc>
              <a:buFont typeface="Arial" panose="020B0604020202020204" pitchFamily="34" charset="0"/>
              <a:buChar char="•"/>
            </a:pPr>
            <a:r>
              <a:rPr lang="en-GB" sz="1600" dirty="0"/>
              <a:t>Bad Algorithm:</a:t>
            </a:r>
          </a:p>
          <a:p>
            <a:pPr marL="1200150" lvl="2" indent="-285750">
              <a:lnSpc>
                <a:spcPct val="150000"/>
              </a:lnSpc>
              <a:buFont typeface="Arial" panose="020B0604020202020204" pitchFamily="34" charset="0"/>
              <a:buChar char="•"/>
            </a:pPr>
            <a:r>
              <a:rPr lang="en-GB" sz="1600" dirty="0"/>
              <a:t>Overfitting the Training Data</a:t>
            </a:r>
          </a:p>
          <a:p>
            <a:pPr marL="1200150" lvl="2" indent="-285750">
              <a:lnSpc>
                <a:spcPct val="150000"/>
              </a:lnSpc>
              <a:buFont typeface="Arial" panose="020B0604020202020204" pitchFamily="34" charset="0"/>
              <a:buChar char="•"/>
            </a:pPr>
            <a:r>
              <a:rPr lang="en-GB" sz="1600" dirty="0"/>
              <a:t>Underfitting the Training Data</a:t>
            </a:r>
          </a:p>
          <a:p>
            <a:pPr lvl="1">
              <a:lnSpc>
                <a:spcPct val="150000"/>
              </a:lnSpc>
            </a:pPr>
            <a:endParaRPr lang="en-GB" sz="1600" dirty="0"/>
          </a:p>
        </p:txBody>
      </p:sp>
      <p:sp>
        <p:nvSpPr>
          <p:cNvPr id="8" name="TextBox 7">
            <a:extLst>
              <a:ext uri="{FF2B5EF4-FFF2-40B4-BE49-F238E27FC236}">
                <a16:creationId xmlns:a16="http://schemas.microsoft.com/office/drawing/2014/main" id="{288C85A6-B033-463E-BF96-27F3339A30E9}"/>
              </a:ext>
            </a:extLst>
          </p:cNvPr>
          <p:cNvSpPr txBox="1"/>
          <p:nvPr/>
        </p:nvSpPr>
        <p:spPr>
          <a:xfrm>
            <a:off x="6165908" y="1884942"/>
            <a:ext cx="5370519" cy="351660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b="1" dirty="0"/>
              <a:t>Training Set and Testing Set</a:t>
            </a:r>
          </a:p>
          <a:p>
            <a:pPr marL="742950" lvl="1" indent="-285750">
              <a:lnSpc>
                <a:spcPct val="150000"/>
              </a:lnSpc>
              <a:buFont typeface="Arial" panose="020B0604020202020204" pitchFamily="34" charset="0"/>
              <a:buChar char="•"/>
            </a:pPr>
            <a:r>
              <a:rPr lang="en-GB" sz="1600" dirty="0"/>
              <a:t>To know how well a model will generalize to new cases we split the data into two sets: the </a:t>
            </a:r>
            <a:r>
              <a:rPr lang="en-GB" b="1" dirty="0">
                <a:solidFill>
                  <a:srgbClr val="C00000"/>
                </a:solidFill>
              </a:rPr>
              <a:t>training set </a:t>
            </a:r>
            <a:r>
              <a:rPr lang="en-GB" sz="1600" dirty="0"/>
              <a:t>and the </a:t>
            </a:r>
            <a:r>
              <a:rPr lang="en-GB" b="1" dirty="0">
                <a:solidFill>
                  <a:srgbClr val="C00000"/>
                </a:solidFill>
              </a:rPr>
              <a:t>test set.</a:t>
            </a:r>
          </a:p>
          <a:p>
            <a:pPr marL="742950" lvl="1" indent="-285750">
              <a:lnSpc>
                <a:spcPct val="150000"/>
              </a:lnSpc>
              <a:buFont typeface="Arial" panose="020B0604020202020204" pitchFamily="34" charset="0"/>
              <a:buChar char="•"/>
            </a:pPr>
            <a:r>
              <a:rPr lang="en-GB" sz="1600" dirty="0"/>
              <a:t>The error rate on new cases from the test set is used to estimate the performance of the model.</a:t>
            </a:r>
          </a:p>
          <a:p>
            <a:pPr marL="742950" lvl="1" indent="-285750">
              <a:lnSpc>
                <a:spcPct val="150000"/>
              </a:lnSpc>
              <a:buFont typeface="Arial" panose="020B0604020202020204" pitchFamily="34" charset="0"/>
              <a:buChar char="•"/>
            </a:pPr>
            <a:r>
              <a:rPr lang="en-GB" sz="1600" dirty="0"/>
              <a:t>The test set must be as representative as possible of the data you expect to use in production</a:t>
            </a:r>
          </a:p>
          <a:p>
            <a:pPr lvl="1">
              <a:lnSpc>
                <a:spcPct val="150000"/>
              </a:lnSpc>
            </a:pPr>
            <a:endParaRPr lang="en-GB" sz="1600" dirty="0"/>
          </a:p>
        </p:txBody>
      </p:sp>
    </p:spTree>
    <p:extLst>
      <p:ext uri="{BB962C8B-B14F-4D97-AF65-F5344CB8AC3E}">
        <p14:creationId xmlns:p14="http://schemas.microsoft.com/office/powerpoint/2010/main" val="4265609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Linear SVM Classification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681134" y="1737360"/>
            <a:ext cx="10618238"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SVMs are sensitive to the feature scales, </a:t>
            </a:r>
          </a:p>
          <a:p>
            <a:pPr marL="342900" indent="-342900">
              <a:lnSpc>
                <a:spcPct val="150000"/>
              </a:lnSpc>
              <a:buFont typeface="Arial" panose="020B0604020202020204" pitchFamily="34" charset="0"/>
              <a:buChar char="•"/>
            </a:pPr>
            <a:r>
              <a:rPr lang="en-GB" dirty="0"/>
              <a:t>In the left plot, the vertical scale is much larger than the horizontal scale, so the widest possible street is close to horizontal. </a:t>
            </a:r>
          </a:p>
          <a:p>
            <a:pPr marL="342900" indent="-342900">
              <a:lnSpc>
                <a:spcPct val="150000"/>
              </a:lnSpc>
              <a:buFont typeface="Arial" panose="020B0604020202020204" pitchFamily="34" charset="0"/>
              <a:buChar char="•"/>
            </a:pPr>
            <a:r>
              <a:rPr lang="en-GB" dirty="0"/>
              <a:t>After feature scaling (e.g., using Scikit-</a:t>
            </a:r>
            <a:r>
              <a:rPr lang="en-GB" dirty="0" err="1"/>
              <a:t>Learn’s</a:t>
            </a:r>
            <a:r>
              <a:rPr lang="en-GB" dirty="0"/>
              <a:t> </a:t>
            </a:r>
            <a:r>
              <a:rPr lang="en-GB" dirty="0" err="1"/>
              <a:t>StandardScaler</a:t>
            </a:r>
            <a:r>
              <a:rPr lang="en-GB" dirty="0"/>
              <a:t>), the decision boundary in the right plot looks much better. </a:t>
            </a:r>
          </a:p>
        </p:txBody>
      </p:sp>
      <p:pic>
        <p:nvPicPr>
          <p:cNvPr id="4" name="Picture 3">
            <a:extLst>
              <a:ext uri="{FF2B5EF4-FFF2-40B4-BE49-F238E27FC236}">
                <a16:creationId xmlns:a16="http://schemas.microsoft.com/office/drawing/2014/main" id="{C3E6D422-91E1-4D2F-B633-0669E1E89D89}"/>
              </a:ext>
            </a:extLst>
          </p:cNvPr>
          <p:cNvPicPr>
            <a:picLocks noChangeAspect="1"/>
          </p:cNvPicPr>
          <p:nvPr/>
        </p:nvPicPr>
        <p:blipFill>
          <a:blip r:embed="rId3"/>
          <a:stretch>
            <a:fillRect/>
          </a:stretch>
        </p:blipFill>
        <p:spPr>
          <a:xfrm>
            <a:off x="2113428" y="4142762"/>
            <a:ext cx="7511143" cy="2104919"/>
          </a:xfrm>
          <a:prstGeom prst="rect">
            <a:avLst/>
          </a:prstGeom>
        </p:spPr>
      </p:pic>
    </p:spTree>
    <p:extLst>
      <p:ext uri="{BB962C8B-B14F-4D97-AF65-F5344CB8AC3E}">
        <p14:creationId xmlns:p14="http://schemas.microsoft.com/office/powerpoint/2010/main" val="1791167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br>
              <a:rPr lang="en-NZ" dirty="0"/>
            </a:br>
            <a:r>
              <a:rPr lang="en-NZ" dirty="0"/>
              <a:t>Linear SVM Classification in Python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41</a:t>
            </a:fld>
            <a:endParaRPr lang="en-NZ"/>
          </a:p>
        </p:txBody>
      </p:sp>
      <p:sp>
        <p:nvSpPr>
          <p:cNvPr id="8" name="TextBox 7">
            <a:extLst>
              <a:ext uri="{FF2B5EF4-FFF2-40B4-BE49-F238E27FC236}">
                <a16:creationId xmlns:a16="http://schemas.microsoft.com/office/drawing/2014/main" id="{0D5238B6-631E-4457-82A6-F2CF1658FDFA}"/>
              </a:ext>
            </a:extLst>
          </p:cNvPr>
          <p:cNvSpPr txBox="1"/>
          <p:nvPr/>
        </p:nvSpPr>
        <p:spPr>
          <a:xfrm>
            <a:off x="2075793" y="2281734"/>
            <a:ext cx="7935986" cy="646331"/>
          </a:xfrm>
          <a:prstGeom prst="rect">
            <a:avLst/>
          </a:prstGeom>
          <a:noFill/>
        </p:spPr>
        <p:txBody>
          <a:bodyPr wrap="square" rtlCol="0">
            <a:spAutoFit/>
          </a:bodyPr>
          <a:lstStyle/>
          <a:p>
            <a:pPr algn="ctr"/>
            <a:r>
              <a:rPr lang="en-GB" sz="3600" dirty="0"/>
              <a:t>Let’s Try Linear SVM in Python  </a:t>
            </a:r>
          </a:p>
        </p:txBody>
      </p:sp>
      <p:grpSp>
        <p:nvGrpSpPr>
          <p:cNvPr id="9" name="Group 8">
            <a:extLst>
              <a:ext uri="{FF2B5EF4-FFF2-40B4-BE49-F238E27FC236}">
                <a16:creationId xmlns:a16="http://schemas.microsoft.com/office/drawing/2014/main" id="{7AEF54F7-87C3-425F-8BE7-D8B7941FBCFE}"/>
              </a:ext>
            </a:extLst>
          </p:cNvPr>
          <p:cNvGrpSpPr>
            <a:grpSpLocks noChangeAspect="1"/>
          </p:cNvGrpSpPr>
          <p:nvPr/>
        </p:nvGrpSpPr>
        <p:grpSpPr>
          <a:xfrm>
            <a:off x="3686185" y="4567406"/>
            <a:ext cx="4433069" cy="1000676"/>
            <a:chOff x="2636730" y="4347438"/>
            <a:chExt cx="6874193" cy="1551710"/>
          </a:xfrm>
        </p:grpSpPr>
        <p:pic>
          <p:nvPicPr>
            <p:cNvPr id="11" name="Picture 10" descr="Logo, icon&#10;&#10;Description automatically generated">
              <a:extLst>
                <a:ext uri="{FF2B5EF4-FFF2-40B4-BE49-F238E27FC236}">
                  <a16:creationId xmlns:a16="http://schemas.microsoft.com/office/drawing/2014/main" id="{EA593E96-4CFA-4F26-891A-365E38DF7C04}"/>
                </a:ext>
              </a:extLst>
            </p:cNvPr>
            <p:cNvPicPr>
              <a:picLocks noChangeAspect="1"/>
            </p:cNvPicPr>
            <p:nvPr/>
          </p:nvPicPr>
          <p:blipFill rotWithShape="1">
            <a:blip r:embed="rId3"/>
            <a:srcRect l="33756" t="15496" r="30989" b="9022"/>
            <a:stretch/>
          </p:blipFill>
          <p:spPr>
            <a:xfrm>
              <a:off x="8468223" y="4569112"/>
              <a:ext cx="1042700" cy="1108362"/>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991BD9CF-EFB8-4243-969B-20CC9D2E0AD1}"/>
                </a:ext>
              </a:extLst>
            </p:cNvPr>
            <p:cNvPicPr>
              <a:picLocks noChangeAspect="1"/>
            </p:cNvPicPr>
            <p:nvPr/>
          </p:nvPicPr>
          <p:blipFill rotWithShape="1">
            <a:blip r:embed="rId4"/>
            <a:srcRect l="67190" t="14786" r="1021" b="30904"/>
            <a:stretch/>
          </p:blipFill>
          <p:spPr>
            <a:xfrm>
              <a:off x="6432138" y="4347438"/>
              <a:ext cx="1634837" cy="1551710"/>
            </a:xfrm>
            <a:prstGeom prst="rect">
              <a:avLst/>
            </a:prstGeom>
          </p:spPr>
        </p:pic>
        <p:pic>
          <p:nvPicPr>
            <p:cNvPr id="14" name="Picture 13" descr="A picture containing logo&#10;&#10;Description automatically generated">
              <a:extLst>
                <a:ext uri="{FF2B5EF4-FFF2-40B4-BE49-F238E27FC236}">
                  <a16:creationId xmlns:a16="http://schemas.microsoft.com/office/drawing/2014/main" id="{522C0348-123A-40C3-9591-53565D76CE64}"/>
                </a:ext>
              </a:extLst>
            </p:cNvPr>
            <p:cNvPicPr>
              <a:picLocks noChangeAspect="1"/>
            </p:cNvPicPr>
            <p:nvPr/>
          </p:nvPicPr>
          <p:blipFill rotWithShape="1">
            <a:blip r:embed="rId4"/>
            <a:srcRect l="3214" t="14333" r="63157" b="31356"/>
            <a:stretch/>
          </p:blipFill>
          <p:spPr>
            <a:xfrm>
              <a:off x="4573481" y="4347438"/>
              <a:ext cx="1729454" cy="1551710"/>
            </a:xfrm>
            <a:prstGeom prst="rect">
              <a:avLst/>
            </a:prstGeom>
          </p:spPr>
        </p:pic>
        <p:pic>
          <p:nvPicPr>
            <p:cNvPr id="16" name="Picture 15" descr="A picture containing circle&#10;&#10;Description automatically generated">
              <a:extLst>
                <a:ext uri="{FF2B5EF4-FFF2-40B4-BE49-F238E27FC236}">
                  <a16:creationId xmlns:a16="http://schemas.microsoft.com/office/drawing/2014/main" id="{8084A065-7496-4149-AE85-FC793DB17E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Tree>
    <p:extLst>
      <p:ext uri="{BB962C8B-B14F-4D97-AF65-F5344CB8AC3E}">
        <p14:creationId xmlns:p14="http://schemas.microsoft.com/office/powerpoint/2010/main" val="4063083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Linear SVM Classification Sklearn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42</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681134" y="1737360"/>
            <a:ext cx="10618238" cy="46198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The following Scikit-Learn code </a:t>
            </a:r>
            <a:r>
              <a:rPr lang="en-GB" b="1" dirty="0"/>
              <a:t>loads</a:t>
            </a:r>
            <a:r>
              <a:rPr lang="en-GB" dirty="0"/>
              <a:t> the iris dataset, </a:t>
            </a:r>
            <a:r>
              <a:rPr lang="en-GB" b="1" dirty="0"/>
              <a:t>scales</a:t>
            </a:r>
            <a:r>
              <a:rPr lang="en-GB" dirty="0"/>
              <a:t> the features, and then </a:t>
            </a:r>
            <a:r>
              <a:rPr lang="en-GB" b="1" dirty="0"/>
              <a:t>trains</a:t>
            </a:r>
            <a:r>
              <a:rPr lang="en-GB" dirty="0"/>
              <a:t> a linear SVM model (using the </a:t>
            </a:r>
            <a:r>
              <a:rPr lang="en-GB" b="1" dirty="0" err="1"/>
              <a:t>LinearSVC</a:t>
            </a:r>
            <a:r>
              <a:rPr lang="en-GB" b="1" dirty="0"/>
              <a:t> </a:t>
            </a:r>
            <a:r>
              <a:rPr lang="en-GB" dirty="0"/>
              <a:t>class with </a:t>
            </a:r>
            <a:r>
              <a:rPr lang="en-GB" b="1" dirty="0"/>
              <a:t>C=1</a:t>
            </a:r>
            <a:r>
              <a:rPr lang="en-GB" dirty="0"/>
              <a:t> and the </a:t>
            </a:r>
            <a:r>
              <a:rPr lang="en-GB" b="1" i="1" dirty="0"/>
              <a:t>hinge cost function</a:t>
            </a:r>
            <a:r>
              <a:rPr lang="en-GB" dirty="0"/>
              <a:t>) to detect Iris virginica flowers:</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a:lnSpc>
                <a:spcPct val="150000"/>
              </a:lnSpc>
            </a:pPr>
            <a:endParaRPr lang="en-GB" dirty="0"/>
          </a:p>
          <a:p>
            <a:pPr>
              <a:lnSpc>
                <a:spcPct val="150000"/>
              </a:lnSpc>
            </a:pPr>
            <a:endParaRPr lang="en-GB" dirty="0"/>
          </a:p>
          <a:p>
            <a:pPr marL="342900" indent="-342900">
              <a:lnSpc>
                <a:spcPct val="150000"/>
              </a:lnSpc>
              <a:buFont typeface="Arial" panose="020B0604020202020204" pitchFamily="34" charset="0"/>
              <a:buChar char="•"/>
            </a:pPr>
            <a:r>
              <a:rPr lang="en-GB" dirty="0"/>
              <a:t>Unlike Logistic Regression classifiers, SVM classifiers do not output probabilities for each class.</a:t>
            </a:r>
          </a:p>
        </p:txBody>
      </p:sp>
      <p:sp>
        <p:nvSpPr>
          <p:cNvPr id="9" name="TextBox 8">
            <a:extLst>
              <a:ext uri="{FF2B5EF4-FFF2-40B4-BE49-F238E27FC236}">
                <a16:creationId xmlns:a16="http://schemas.microsoft.com/office/drawing/2014/main" id="{362D1BA6-407E-43C6-9DFA-11545D101DA4}"/>
              </a:ext>
            </a:extLst>
          </p:cNvPr>
          <p:cNvSpPr txBox="1"/>
          <p:nvPr/>
        </p:nvSpPr>
        <p:spPr>
          <a:xfrm>
            <a:off x="1568042" y="2733405"/>
            <a:ext cx="4527958" cy="3046988"/>
          </a:xfrm>
          <a:prstGeom prst="rect">
            <a:avLst/>
          </a:prstGeom>
          <a:noFill/>
        </p:spPr>
        <p:txBody>
          <a:bodyPr wrap="square">
            <a:spAutoFit/>
          </a:bodyPr>
          <a:lstStyle/>
          <a:p>
            <a:r>
              <a:rPr lang="en-NZ" sz="1200" dirty="0"/>
              <a:t>import </a:t>
            </a:r>
            <a:r>
              <a:rPr lang="en-NZ" sz="1200" dirty="0" err="1"/>
              <a:t>numpy</a:t>
            </a:r>
            <a:r>
              <a:rPr lang="en-NZ" sz="1200" dirty="0"/>
              <a:t> as np</a:t>
            </a:r>
          </a:p>
          <a:p>
            <a:r>
              <a:rPr lang="en-NZ" sz="1200" dirty="0"/>
              <a:t>from </a:t>
            </a:r>
            <a:r>
              <a:rPr lang="en-NZ" sz="1200" dirty="0" err="1"/>
              <a:t>sklearn</a:t>
            </a:r>
            <a:r>
              <a:rPr lang="en-NZ" sz="1200" dirty="0"/>
              <a:t> import datasets</a:t>
            </a:r>
          </a:p>
          <a:p>
            <a:r>
              <a:rPr lang="en-NZ" sz="1200" dirty="0"/>
              <a:t>from </a:t>
            </a:r>
            <a:r>
              <a:rPr lang="en-NZ" sz="1200" dirty="0" err="1"/>
              <a:t>sklearn.pipeline</a:t>
            </a:r>
            <a:r>
              <a:rPr lang="en-NZ" sz="1200" dirty="0"/>
              <a:t> import Pipeline</a:t>
            </a:r>
          </a:p>
          <a:p>
            <a:r>
              <a:rPr lang="en-NZ" sz="1200" dirty="0"/>
              <a:t>from </a:t>
            </a:r>
            <a:r>
              <a:rPr lang="en-NZ" sz="1200" dirty="0" err="1"/>
              <a:t>sklearn.preprocessing</a:t>
            </a:r>
            <a:r>
              <a:rPr lang="en-NZ" sz="1200" dirty="0"/>
              <a:t> import </a:t>
            </a:r>
            <a:r>
              <a:rPr lang="en-NZ" sz="1200" dirty="0" err="1"/>
              <a:t>StandardScaler</a:t>
            </a:r>
            <a:endParaRPr lang="en-NZ" sz="1200" dirty="0"/>
          </a:p>
          <a:p>
            <a:r>
              <a:rPr lang="en-NZ" sz="1200" dirty="0"/>
              <a:t>from </a:t>
            </a:r>
            <a:r>
              <a:rPr lang="en-NZ" sz="1200" dirty="0" err="1"/>
              <a:t>sklearn.svm</a:t>
            </a:r>
            <a:r>
              <a:rPr lang="en-NZ" sz="1200" dirty="0"/>
              <a:t> import </a:t>
            </a:r>
            <a:r>
              <a:rPr lang="en-NZ" sz="1200" dirty="0" err="1"/>
              <a:t>LinearSVC</a:t>
            </a:r>
            <a:endParaRPr lang="en-NZ" sz="1200" dirty="0"/>
          </a:p>
          <a:p>
            <a:endParaRPr lang="en-NZ" sz="1200" dirty="0"/>
          </a:p>
          <a:p>
            <a:r>
              <a:rPr lang="en-NZ" sz="1200" dirty="0"/>
              <a:t>iris = </a:t>
            </a:r>
            <a:r>
              <a:rPr lang="en-NZ" sz="1200" dirty="0" err="1"/>
              <a:t>datasets.load_iris</a:t>
            </a:r>
            <a:r>
              <a:rPr lang="en-NZ" sz="1200" dirty="0"/>
              <a:t>()</a:t>
            </a:r>
          </a:p>
          <a:p>
            <a:r>
              <a:rPr lang="en-NZ" sz="1200" dirty="0"/>
              <a:t>X = iris["data"][:, (2, 3)]  # petal length, petal width</a:t>
            </a:r>
          </a:p>
          <a:p>
            <a:r>
              <a:rPr lang="en-NZ" sz="1200" dirty="0"/>
              <a:t>y = (iris["target"] == 2).</a:t>
            </a:r>
            <a:r>
              <a:rPr lang="en-NZ" sz="1200" dirty="0" err="1"/>
              <a:t>astype</a:t>
            </a:r>
            <a:r>
              <a:rPr lang="en-NZ" sz="1200" dirty="0"/>
              <a:t>(np.float64)  # Iris virginica</a:t>
            </a:r>
          </a:p>
          <a:p>
            <a:endParaRPr lang="en-NZ" sz="1200" dirty="0"/>
          </a:p>
          <a:p>
            <a:r>
              <a:rPr lang="en-NZ" sz="1200" dirty="0" err="1"/>
              <a:t>svm_clf</a:t>
            </a:r>
            <a:r>
              <a:rPr lang="en-NZ" sz="1200" dirty="0"/>
              <a:t> = Pipeline([</a:t>
            </a:r>
          </a:p>
          <a:p>
            <a:r>
              <a:rPr lang="en-NZ" sz="1200" dirty="0"/>
              <a:t>        ("scaler", </a:t>
            </a:r>
            <a:r>
              <a:rPr lang="en-NZ" sz="1200" dirty="0" err="1"/>
              <a:t>StandardScaler</a:t>
            </a:r>
            <a:r>
              <a:rPr lang="en-NZ" sz="1200" dirty="0"/>
              <a:t>()),</a:t>
            </a:r>
          </a:p>
          <a:p>
            <a:r>
              <a:rPr lang="en-NZ" sz="1200" dirty="0"/>
              <a:t>        ("</a:t>
            </a:r>
            <a:r>
              <a:rPr lang="en-NZ" sz="1200" dirty="0" err="1"/>
              <a:t>linear_svc</a:t>
            </a:r>
            <a:r>
              <a:rPr lang="en-NZ" sz="1200" dirty="0"/>
              <a:t>", </a:t>
            </a:r>
            <a:r>
              <a:rPr lang="en-NZ" sz="1200" dirty="0" err="1"/>
              <a:t>LinearSVC</a:t>
            </a:r>
            <a:r>
              <a:rPr lang="en-NZ" sz="1200" dirty="0"/>
              <a:t>(C=1, loss="hinge", </a:t>
            </a:r>
            <a:r>
              <a:rPr lang="en-NZ" sz="1200" dirty="0" err="1"/>
              <a:t>random_state</a:t>
            </a:r>
            <a:r>
              <a:rPr lang="en-NZ" sz="1200" dirty="0"/>
              <a:t>=42)),</a:t>
            </a:r>
          </a:p>
          <a:p>
            <a:r>
              <a:rPr lang="en-NZ" sz="1200" dirty="0"/>
              <a:t>    ])</a:t>
            </a:r>
          </a:p>
          <a:p>
            <a:endParaRPr lang="en-NZ" sz="1200" dirty="0"/>
          </a:p>
          <a:p>
            <a:r>
              <a:rPr lang="en-NZ" sz="1200" dirty="0" err="1"/>
              <a:t>svm_clf.fit</a:t>
            </a:r>
            <a:r>
              <a:rPr lang="en-NZ" sz="1200" dirty="0"/>
              <a:t>(X, y)</a:t>
            </a:r>
          </a:p>
        </p:txBody>
      </p:sp>
    </p:spTree>
    <p:extLst>
      <p:ext uri="{BB962C8B-B14F-4D97-AF65-F5344CB8AC3E}">
        <p14:creationId xmlns:p14="http://schemas.microsoft.com/office/powerpoint/2010/main" val="1753731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Linear SVM Classification Sklearn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681134" y="1737360"/>
            <a:ext cx="10618238" cy="420435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Plotting the decision boundary:</a:t>
            </a:r>
          </a:p>
          <a:p>
            <a:pPr marL="800100" lvl="1" indent="-342900">
              <a:lnSpc>
                <a:spcPct val="150000"/>
              </a:lnSpc>
              <a:buFont typeface="Arial" panose="020B0604020202020204" pitchFamily="34" charset="0"/>
              <a:buChar char="•"/>
            </a:pPr>
            <a:r>
              <a:rPr lang="en-GB" dirty="0"/>
              <a:t>Creating the Unscaled model:</a:t>
            </a:r>
          </a:p>
          <a:p>
            <a:pPr marL="800100" lvl="1" indent="-342900">
              <a:lnSpc>
                <a:spcPct val="150000"/>
              </a:lnSpc>
              <a:buFont typeface="Arial" panose="020B0604020202020204" pitchFamily="34" charset="0"/>
              <a:buChar char="•"/>
            </a:pPr>
            <a:endParaRPr lang="en-GB" dirty="0"/>
          </a:p>
          <a:p>
            <a:pPr marL="800100" lvl="1" indent="-342900">
              <a:lnSpc>
                <a:spcPct val="150000"/>
              </a:lnSpc>
              <a:buFont typeface="Arial" panose="020B0604020202020204" pitchFamily="34" charset="0"/>
              <a:buChar char="•"/>
            </a:pPr>
            <a:endParaRPr lang="en-GB" dirty="0"/>
          </a:p>
          <a:p>
            <a:pPr marL="800100" lvl="1" indent="-342900">
              <a:lnSpc>
                <a:spcPct val="150000"/>
              </a:lnSpc>
              <a:buFont typeface="Arial" panose="020B0604020202020204" pitchFamily="34" charset="0"/>
              <a:buChar char="•"/>
            </a:pPr>
            <a:endParaRPr lang="en-GB" dirty="0"/>
          </a:p>
          <a:p>
            <a:pPr marL="800100" lvl="1" indent="-342900">
              <a:lnSpc>
                <a:spcPct val="150000"/>
              </a:lnSpc>
              <a:buFont typeface="Arial" panose="020B0604020202020204" pitchFamily="34" charset="0"/>
              <a:buChar char="•"/>
            </a:pPr>
            <a:endParaRPr lang="en-GB" dirty="0"/>
          </a:p>
          <a:p>
            <a:pPr marL="800100" lvl="1" indent="-342900">
              <a:lnSpc>
                <a:spcPct val="150000"/>
              </a:lnSpc>
              <a:buFont typeface="Arial" panose="020B0604020202020204" pitchFamily="34" charset="0"/>
              <a:buChar char="•"/>
            </a:pPr>
            <a:r>
              <a:rPr lang="en-GB" dirty="0"/>
              <a:t>Convert to unscaled parameters:</a:t>
            </a:r>
          </a:p>
          <a:p>
            <a:pPr marL="800100" lvl="1" indent="-342900">
              <a:lnSpc>
                <a:spcPct val="150000"/>
              </a:lnSpc>
              <a:buFont typeface="Arial" panose="020B0604020202020204" pitchFamily="34" charset="0"/>
              <a:buChar char="•"/>
            </a:pPr>
            <a:endParaRPr lang="en-GB" dirty="0"/>
          </a:p>
          <a:p>
            <a:pPr marL="800100" lvl="1" indent="-342900">
              <a:lnSpc>
                <a:spcPct val="150000"/>
              </a:lnSpc>
              <a:buFont typeface="Arial" panose="020B0604020202020204" pitchFamily="34" charset="0"/>
              <a:buChar char="•"/>
            </a:pPr>
            <a:endParaRPr lang="en-GB" dirty="0"/>
          </a:p>
          <a:p>
            <a:pPr marL="800100" lvl="1" indent="-342900">
              <a:lnSpc>
                <a:spcPct val="150000"/>
              </a:lnSpc>
              <a:buFont typeface="Arial" panose="020B0604020202020204" pitchFamily="34" charset="0"/>
              <a:buChar char="•"/>
            </a:pPr>
            <a:r>
              <a:rPr lang="en-GB" dirty="0"/>
              <a:t>Find support vectors (</a:t>
            </a:r>
            <a:r>
              <a:rPr lang="en-GB" dirty="0" err="1"/>
              <a:t>LinearSVC</a:t>
            </a:r>
            <a:r>
              <a:rPr lang="en-GB" dirty="0"/>
              <a:t> does not do this automatically)</a:t>
            </a:r>
          </a:p>
        </p:txBody>
      </p:sp>
      <p:sp>
        <p:nvSpPr>
          <p:cNvPr id="11" name="TextBox 10">
            <a:extLst>
              <a:ext uri="{FF2B5EF4-FFF2-40B4-BE49-F238E27FC236}">
                <a16:creationId xmlns:a16="http://schemas.microsoft.com/office/drawing/2014/main" id="{BA73813B-FE0F-433C-9BB4-A141BC85BB3E}"/>
              </a:ext>
            </a:extLst>
          </p:cNvPr>
          <p:cNvSpPr txBox="1"/>
          <p:nvPr/>
        </p:nvSpPr>
        <p:spPr>
          <a:xfrm>
            <a:off x="7117132" y="4161804"/>
            <a:ext cx="4393734" cy="830997"/>
          </a:xfrm>
          <a:prstGeom prst="rect">
            <a:avLst/>
          </a:prstGeom>
          <a:noFill/>
        </p:spPr>
        <p:txBody>
          <a:bodyPr wrap="square">
            <a:spAutoFit/>
          </a:bodyPr>
          <a:lstStyle/>
          <a:p>
            <a:r>
              <a:rPr lang="en-NZ" sz="1200" dirty="0"/>
              <a:t>b1 = svm_clf1.decision_function([-</a:t>
            </a:r>
            <a:r>
              <a:rPr lang="en-NZ" sz="1200" dirty="0" err="1"/>
              <a:t>scaler.mean</a:t>
            </a:r>
            <a:r>
              <a:rPr lang="en-NZ" sz="1200" dirty="0"/>
              <a:t>_ / </a:t>
            </a:r>
            <a:r>
              <a:rPr lang="en-NZ" sz="1200" dirty="0" err="1"/>
              <a:t>scaler.scale</a:t>
            </a:r>
            <a:r>
              <a:rPr lang="en-NZ" sz="1200" dirty="0"/>
              <a:t>_])</a:t>
            </a:r>
          </a:p>
          <a:p>
            <a:r>
              <a:rPr lang="en-NZ" sz="1200" dirty="0"/>
              <a:t>w1 = svm_clf1.coef_[0] / </a:t>
            </a:r>
            <a:r>
              <a:rPr lang="en-NZ" sz="1200" dirty="0" err="1"/>
              <a:t>scaler.scale</a:t>
            </a:r>
            <a:r>
              <a:rPr lang="en-NZ" sz="1200" dirty="0"/>
              <a:t>_</a:t>
            </a:r>
          </a:p>
          <a:p>
            <a:r>
              <a:rPr lang="en-NZ" sz="1200" dirty="0"/>
              <a:t>svm_clf1.intercept_ = </a:t>
            </a:r>
            <a:r>
              <a:rPr lang="en-NZ" sz="1200" dirty="0" err="1"/>
              <a:t>np.array</a:t>
            </a:r>
            <a:r>
              <a:rPr lang="en-NZ" sz="1200" dirty="0"/>
              <a:t>([b1])</a:t>
            </a:r>
          </a:p>
          <a:p>
            <a:r>
              <a:rPr lang="en-NZ" sz="1200" dirty="0"/>
              <a:t>svm_clf1.coef_ = </a:t>
            </a:r>
            <a:r>
              <a:rPr lang="en-NZ" sz="1200" dirty="0" err="1"/>
              <a:t>np.array</a:t>
            </a:r>
            <a:r>
              <a:rPr lang="en-NZ" sz="1200" dirty="0"/>
              <a:t>([w1])</a:t>
            </a:r>
          </a:p>
        </p:txBody>
      </p:sp>
      <p:sp>
        <p:nvSpPr>
          <p:cNvPr id="13" name="TextBox 12">
            <a:extLst>
              <a:ext uri="{FF2B5EF4-FFF2-40B4-BE49-F238E27FC236}">
                <a16:creationId xmlns:a16="http://schemas.microsoft.com/office/drawing/2014/main" id="{2631D8D1-A62C-49A7-BB66-F4E00AC9913F}"/>
              </a:ext>
            </a:extLst>
          </p:cNvPr>
          <p:cNvSpPr txBox="1"/>
          <p:nvPr/>
        </p:nvSpPr>
        <p:spPr>
          <a:xfrm>
            <a:off x="7729528" y="5406836"/>
            <a:ext cx="4116897" cy="646331"/>
          </a:xfrm>
          <a:prstGeom prst="rect">
            <a:avLst/>
          </a:prstGeom>
          <a:noFill/>
        </p:spPr>
        <p:txBody>
          <a:bodyPr wrap="square">
            <a:spAutoFit/>
          </a:bodyPr>
          <a:lstStyle/>
          <a:p>
            <a:r>
              <a:rPr lang="en-NZ" sz="1200" dirty="0"/>
              <a:t>t = y * 2 - 1</a:t>
            </a:r>
          </a:p>
          <a:p>
            <a:r>
              <a:rPr lang="en-NZ" sz="1200" dirty="0"/>
              <a:t>support_vectors_idx1 = (t * (X.dot(w1) + b1) &lt; 1).ravel()</a:t>
            </a:r>
          </a:p>
          <a:p>
            <a:r>
              <a:rPr lang="en-NZ" sz="1200" dirty="0"/>
              <a:t>svm_clf1.support_vectors_ = X[support_vectors_idx1]</a:t>
            </a:r>
          </a:p>
        </p:txBody>
      </p:sp>
      <p:sp>
        <p:nvSpPr>
          <p:cNvPr id="14" name="TextBox 13">
            <a:extLst>
              <a:ext uri="{FF2B5EF4-FFF2-40B4-BE49-F238E27FC236}">
                <a16:creationId xmlns:a16="http://schemas.microsoft.com/office/drawing/2014/main" id="{639B01B6-BA73-475E-8A61-4942B4181700}"/>
              </a:ext>
            </a:extLst>
          </p:cNvPr>
          <p:cNvSpPr txBox="1"/>
          <p:nvPr/>
        </p:nvSpPr>
        <p:spPr>
          <a:xfrm>
            <a:off x="7117132" y="2184575"/>
            <a:ext cx="4116897" cy="1754326"/>
          </a:xfrm>
          <a:prstGeom prst="rect">
            <a:avLst/>
          </a:prstGeom>
          <a:noFill/>
        </p:spPr>
        <p:txBody>
          <a:bodyPr wrap="square">
            <a:spAutoFit/>
          </a:bodyPr>
          <a:lstStyle/>
          <a:p>
            <a:r>
              <a:rPr lang="en-NZ" sz="1200" dirty="0"/>
              <a:t>scaler = </a:t>
            </a:r>
            <a:r>
              <a:rPr lang="en-NZ" sz="1200" dirty="0" err="1"/>
              <a:t>StandardScaler</a:t>
            </a:r>
            <a:r>
              <a:rPr lang="en-NZ" sz="1200" dirty="0"/>
              <a:t>()</a:t>
            </a:r>
          </a:p>
          <a:p>
            <a:r>
              <a:rPr lang="en-NZ" sz="1200" dirty="0"/>
              <a:t>svm_clf1 = </a:t>
            </a:r>
            <a:r>
              <a:rPr lang="en-NZ" sz="1200" dirty="0" err="1"/>
              <a:t>LinearSVC</a:t>
            </a:r>
            <a:r>
              <a:rPr lang="en-NZ" sz="1200" dirty="0"/>
              <a:t>(C=1, loss="hinge", </a:t>
            </a:r>
            <a:r>
              <a:rPr lang="en-NZ" sz="1200" dirty="0" err="1"/>
              <a:t>random_state</a:t>
            </a:r>
            <a:r>
              <a:rPr lang="en-NZ" sz="1200" dirty="0"/>
              <a:t>=42)</a:t>
            </a:r>
          </a:p>
          <a:p>
            <a:endParaRPr lang="en-NZ" sz="1200" dirty="0"/>
          </a:p>
          <a:p>
            <a:r>
              <a:rPr lang="en-NZ" sz="1200" dirty="0"/>
              <a:t>scaled_svm_clf1 = Pipeline([</a:t>
            </a:r>
          </a:p>
          <a:p>
            <a:r>
              <a:rPr lang="en-NZ" sz="1200" dirty="0"/>
              <a:t>        ("scaler", scaler),</a:t>
            </a:r>
          </a:p>
          <a:p>
            <a:r>
              <a:rPr lang="en-NZ" sz="1200" dirty="0"/>
              <a:t>        ("</a:t>
            </a:r>
            <a:r>
              <a:rPr lang="en-NZ" sz="1200" dirty="0" err="1"/>
              <a:t>linear_svc</a:t>
            </a:r>
            <a:r>
              <a:rPr lang="en-NZ" sz="1200" dirty="0"/>
              <a:t>", svm_clf1),</a:t>
            </a:r>
          </a:p>
          <a:p>
            <a:r>
              <a:rPr lang="en-NZ" sz="1200" dirty="0"/>
              <a:t>    ])</a:t>
            </a:r>
          </a:p>
          <a:p>
            <a:endParaRPr lang="en-NZ" sz="1200" dirty="0"/>
          </a:p>
          <a:p>
            <a:r>
              <a:rPr lang="en-NZ" sz="1200" dirty="0"/>
              <a:t>scaled_svm_clf1.fit(X, y)</a:t>
            </a:r>
          </a:p>
        </p:txBody>
      </p:sp>
    </p:spTree>
    <p:extLst>
      <p:ext uri="{BB962C8B-B14F-4D97-AF65-F5344CB8AC3E}">
        <p14:creationId xmlns:p14="http://schemas.microsoft.com/office/powerpoint/2010/main" val="1493797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Linear SVM Classification Sklearn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681134" y="1737360"/>
            <a:ext cx="10618238" cy="4619854"/>
          </a:xfrm>
          <a:prstGeom prst="rect">
            <a:avLst/>
          </a:prstGeom>
          <a:noFill/>
        </p:spPr>
        <p:txBody>
          <a:bodyPr wrap="square" numCol="2">
            <a:spAutoFit/>
          </a:bodyPr>
          <a:lstStyle/>
          <a:p>
            <a:pPr marL="342900" indent="-342900">
              <a:lnSpc>
                <a:spcPct val="150000"/>
              </a:lnSpc>
              <a:buFont typeface="Arial" panose="020B0604020202020204" pitchFamily="34" charset="0"/>
              <a:buChar char="•"/>
            </a:pPr>
            <a:r>
              <a:rPr lang="en-GB" dirty="0"/>
              <a:t>Defining a function for plotting the SVM model:</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Plotting the SVM Model decision boundaries:</a:t>
            </a:r>
          </a:p>
        </p:txBody>
      </p:sp>
      <p:sp>
        <p:nvSpPr>
          <p:cNvPr id="15" name="TextBox 14">
            <a:extLst>
              <a:ext uri="{FF2B5EF4-FFF2-40B4-BE49-F238E27FC236}">
                <a16:creationId xmlns:a16="http://schemas.microsoft.com/office/drawing/2014/main" id="{D1113480-48AC-4094-AA3F-96354DA6302D}"/>
              </a:ext>
            </a:extLst>
          </p:cNvPr>
          <p:cNvSpPr txBox="1"/>
          <p:nvPr/>
        </p:nvSpPr>
        <p:spPr>
          <a:xfrm>
            <a:off x="1097280" y="2566667"/>
            <a:ext cx="4150453" cy="3416320"/>
          </a:xfrm>
          <a:prstGeom prst="rect">
            <a:avLst/>
          </a:prstGeom>
          <a:noFill/>
        </p:spPr>
        <p:txBody>
          <a:bodyPr wrap="square">
            <a:spAutoFit/>
          </a:bodyPr>
          <a:lstStyle/>
          <a:p>
            <a:r>
              <a:rPr lang="en-NZ" sz="1200" dirty="0"/>
              <a:t>def </a:t>
            </a:r>
            <a:r>
              <a:rPr lang="en-NZ" sz="1200" dirty="0" err="1"/>
              <a:t>plot_svc_decision_boundary</a:t>
            </a:r>
            <a:r>
              <a:rPr lang="en-NZ" sz="1200" dirty="0"/>
              <a:t>(</a:t>
            </a:r>
            <a:r>
              <a:rPr lang="en-NZ" sz="1200" dirty="0" err="1"/>
              <a:t>svm_clf</a:t>
            </a:r>
            <a:r>
              <a:rPr lang="en-NZ" sz="1200" dirty="0"/>
              <a:t>, </a:t>
            </a:r>
            <a:r>
              <a:rPr lang="en-NZ" sz="1200" dirty="0" err="1"/>
              <a:t>xmin</a:t>
            </a:r>
            <a:r>
              <a:rPr lang="en-NZ" sz="1200" dirty="0"/>
              <a:t>, </a:t>
            </a:r>
            <a:r>
              <a:rPr lang="en-NZ" sz="1200" dirty="0" err="1"/>
              <a:t>xmax</a:t>
            </a:r>
            <a:r>
              <a:rPr lang="en-NZ" sz="1200" dirty="0"/>
              <a:t>):</a:t>
            </a:r>
          </a:p>
          <a:p>
            <a:r>
              <a:rPr lang="en-NZ" sz="1200" dirty="0"/>
              <a:t>    w = </a:t>
            </a:r>
            <a:r>
              <a:rPr lang="en-NZ" sz="1200" dirty="0" err="1"/>
              <a:t>svm_clf.coef</a:t>
            </a:r>
            <a:r>
              <a:rPr lang="en-NZ" sz="1200" dirty="0"/>
              <a:t>_[0]</a:t>
            </a:r>
          </a:p>
          <a:p>
            <a:r>
              <a:rPr lang="en-NZ" sz="1200" dirty="0"/>
              <a:t>    b = </a:t>
            </a:r>
            <a:r>
              <a:rPr lang="en-NZ" sz="1200" dirty="0" err="1"/>
              <a:t>svm_clf.intercept</a:t>
            </a:r>
            <a:r>
              <a:rPr lang="en-NZ" sz="1200" dirty="0"/>
              <a:t>_[0]</a:t>
            </a:r>
          </a:p>
          <a:p>
            <a:endParaRPr lang="en-NZ" sz="1200" dirty="0"/>
          </a:p>
          <a:p>
            <a:r>
              <a:rPr lang="en-NZ" sz="1200" dirty="0"/>
              <a:t>    # At the decision boundary, w0*x0 + w1*x1 + b = 0</a:t>
            </a:r>
          </a:p>
          <a:p>
            <a:r>
              <a:rPr lang="en-NZ" sz="1200" dirty="0"/>
              <a:t>    # =&gt; x1 = -w0/w1 * x0 - b/w1</a:t>
            </a:r>
          </a:p>
          <a:p>
            <a:r>
              <a:rPr lang="en-NZ" sz="1200" dirty="0"/>
              <a:t>    x0 = </a:t>
            </a:r>
            <a:r>
              <a:rPr lang="en-NZ" sz="1200" dirty="0" err="1"/>
              <a:t>np.linspace</a:t>
            </a:r>
            <a:r>
              <a:rPr lang="en-NZ" sz="1200" dirty="0"/>
              <a:t>(</a:t>
            </a:r>
            <a:r>
              <a:rPr lang="en-NZ" sz="1200" dirty="0" err="1"/>
              <a:t>xmin</a:t>
            </a:r>
            <a:r>
              <a:rPr lang="en-NZ" sz="1200" dirty="0"/>
              <a:t>, </a:t>
            </a:r>
            <a:r>
              <a:rPr lang="en-NZ" sz="1200" dirty="0" err="1"/>
              <a:t>xmax</a:t>
            </a:r>
            <a:r>
              <a:rPr lang="en-NZ" sz="1200" dirty="0"/>
              <a:t>, 200)</a:t>
            </a:r>
          </a:p>
          <a:p>
            <a:r>
              <a:rPr lang="en-NZ" sz="1200" dirty="0"/>
              <a:t>    </a:t>
            </a:r>
            <a:r>
              <a:rPr lang="en-NZ" sz="1200" dirty="0" err="1"/>
              <a:t>decision_boundary</a:t>
            </a:r>
            <a:r>
              <a:rPr lang="en-NZ" sz="1200" dirty="0"/>
              <a:t> = -w[0]/w[1] * x0 - b/w[1]</a:t>
            </a:r>
          </a:p>
          <a:p>
            <a:endParaRPr lang="en-NZ" sz="1200" dirty="0"/>
          </a:p>
          <a:p>
            <a:r>
              <a:rPr lang="en-NZ" sz="1200" dirty="0"/>
              <a:t>    margin = 1/w[1]</a:t>
            </a:r>
          </a:p>
          <a:p>
            <a:r>
              <a:rPr lang="en-NZ" sz="1200" dirty="0"/>
              <a:t>    </a:t>
            </a:r>
            <a:r>
              <a:rPr lang="en-NZ" sz="1200" dirty="0" err="1"/>
              <a:t>gutter_up</a:t>
            </a:r>
            <a:r>
              <a:rPr lang="en-NZ" sz="1200" dirty="0"/>
              <a:t> = </a:t>
            </a:r>
            <a:r>
              <a:rPr lang="en-NZ" sz="1200" dirty="0" err="1"/>
              <a:t>decision_boundary</a:t>
            </a:r>
            <a:r>
              <a:rPr lang="en-NZ" sz="1200" dirty="0"/>
              <a:t> + margin</a:t>
            </a:r>
          </a:p>
          <a:p>
            <a:r>
              <a:rPr lang="en-NZ" sz="1200" dirty="0"/>
              <a:t>    </a:t>
            </a:r>
            <a:r>
              <a:rPr lang="en-NZ" sz="1200" dirty="0" err="1"/>
              <a:t>gutter_down</a:t>
            </a:r>
            <a:r>
              <a:rPr lang="en-NZ" sz="1200" dirty="0"/>
              <a:t> = </a:t>
            </a:r>
            <a:r>
              <a:rPr lang="en-NZ" sz="1200" dirty="0" err="1"/>
              <a:t>decision_boundary</a:t>
            </a:r>
            <a:r>
              <a:rPr lang="en-NZ" sz="1200" dirty="0"/>
              <a:t> - margin</a:t>
            </a:r>
          </a:p>
          <a:p>
            <a:endParaRPr lang="en-NZ" sz="1200" dirty="0"/>
          </a:p>
          <a:p>
            <a:r>
              <a:rPr lang="en-NZ" sz="1200" dirty="0"/>
              <a:t>    </a:t>
            </a:r>
            <a:r>
              <a:rPr lang="en-NZ" sz="1200" dirty="0" err="1"/>
              <a:t>svs</a:t>
            </a:r>
            <a:r>
              <a:rPr lang="en-NZ" sz="1200" dirty="0"/>
              <a:t> = </a:t>
            </a:r>
            <a:r>
              <a:rPr lang="en-NZ" sz="1200" dirty="0" err="1"/>
              <a:t>svm_clf.support_vectors</a:t>
            </a:r>
            <a:r>
              <a:rPr lang="en-NZ" sz="1200" dirty="0"/>
              <a:t>_</a:t>
            </a:r>
          </a:p>
          <a:p>
            <a:r>
              <a:rPr lang="en-NZ" sz="1200" dirty="0"/>
              <a:t>    </a:t>
            </a:r>
            <a:r>
              <a:rPr lang="en-NZ" sz="1200" dirty="0" err="1"/>
              <a:t>plt.scatter</a:t>
            </a:r>
            <a:r>
              <a:rPr lang="en-NZ" sz="1200" dirty="0"/>
              <a:t>(</a:t>
            </a:r>
            <a:r>
              <a:rPr lang="en-NZ" sz="1200" dirty="0" err="1"/>
              <a:t>svs</a:t>
            </a:r>
            <a:r>
              <a:rPr lang="en-NZ" sz="1200" dirty="0"/>
              <a:t>[:, 0], </a:t>
            </a:r>
            <a:r>
              <a:rPr lang="en-NZ" sz="1200" dirty="0" err="1"/>
              <a:t>svs</a:t>
            </a:r>
            <a:r>
              <a:rPr lang="en-NZ" sz="1200" dirty="0"/>
              <a:t>[:, 1], s=180, </a:t>
            </a:r>
            <a:r>
              <a:rPr lang="en-NZ" sz="1200" dirty="0" err="1"/>
              <a:t>facecolors</a:t>
            </a:r>
            <a:r>
              <a:rPr lang="en-NZ" sz="1200" dirty="0"/>
              <a:t>='#FFAAAA')</a:t>
            </a:r>
          </a:p>
          <a:p>
            <a:r>
              <a:rPr lang="en-NZ" sz="1200" dirty="0"/>
              <a:t>    </a:t>
            </a:r>
            <a:r>
              <a:rPr lang="en-NZ" sz="1200" dirty="0" err="1"/>
              <a:t>plt.plot</a:t>
            </a:r>
            <a:r>
              <a:rPr lang="en-NZ" sz="1200" dirty="0"/>
              <a:t>(x0, </a:t>
            </a:r>
            <a:r>
              <a:rPr lang="en-NZ" sz="1200" dirty="0" err="1"/>
              <a:t>decision_boundary</a:t>
            </a:r>
            <a:r>
              <a:rPr lang="en-NZ" sz="1200" dirty="0"/>
              <a:t>, "k-", linewidth=2)</a:t>
            </a:r>
          </a:p>
          <a:p>
            <a:r>
              <a:rPr lang="en-NZ" sz="1200" dirty="0"/>
              <a:t>    </a:t>
            </a:r>
            <a:r>
              <a:rPr lang="en-NZ" sz="1200" dirty="0" err="1"/>
              <a:t>plt.plot</a:t>
            </a:r>
            <a:r>
              <a:rPr lang="en-NZ" sz="1200" dirty="0"/>
              <a:t>(x0, </a:t>
            </a:r>
            <a:r>
              <a:rPr lang="en-NZ" sz="1200" dirty="0" err="1"/>
              <a:t>gutter_up</a:t>
            </a:r>
            <a:r>
              <a:rPr lang="en-NZ" sz="1200" dirty="0"/>
              <a:t>, "k--", linewidth=2)</a:t>
            </a:r>
          </a:p>
          <a:p>
            <a:r>
              <a:rPr lang="en-NZ" sz="1200" dirty="0"/>
              <a:t>    </a:t>
            </a:r>
            <a:r>
              <a:rPr lang="en-NZ" sz="1200" dirty="0" err="1"/>
              <a:t>plt.plot</a:t>
            </a:r>
            <a:r>
              <a:rPr lang="en-NZ" sz="1200" dirty="0"/>
              <a:t>(x0, </a:t>
            </a:r>
            <a:r>
              <a:rPr lang="en-NZ" sz="1200" dirty="0" err="1"/>
              <a:t>gutter_down</a:t>
            </a:r>
            <a:r>
              <a:rPr lang="en-NZ" sz="1200" dirty="0"/>
              <a:t>, "k--", linewidth=2)</a:t>
            </a:r>
          </a:p>
        </p:txBody>
      </p:sp>
      <p:sp>
        <p:nvSpPr>
          <p:cNvPr id="16" name="TextBox 15">
            <a:extLst>
              <a:ext uri="{FF2B5EF4-FFF2-40B4-BE49-F238E27FC236}">
                <a16:creationId xmlns:a16="http://schemas.microsoft.com/office/drawing/2014/main" id="{F07042F2-DCC4-49E2-A806-C1F903C491FA}"/>
              </a:ext>
            </a:extLst>
          </p:cNvPr>
          <p:cNvSpPr txBox="1"/>
          <p:nvPr/>
        </p:nvSpPr>
        <p:spPr>
          <a:xfrm>
            <a:off x="6430046" y="2375762"/>
            <a:ext cx="4150453" cy="1569660"/>
          </a:xfrm>
          <a:prstGeom prst="rect">
            <a:avLst/>
          </a:prstGeom>
          <a:noFill/>
        </p:spPr>
        <p:txBody>
          <a:bodyPr wrap="square">
            <a:spAutoFit/>
          </a:bodyPr>
          <a:lstStyle/>
          <a:p>
            <a:r>
              <a:rPr lang="en-GB" sz="1200" dirty="0"/>
              <a:t>import </a:t>
            </a:r>
            <a:r>
              <a:rPr lang="en-GB" sz="1200" dirty="0" err="1"/>
              <a:t>matplotlib.pyplot</a:t>
            </a:r>
            <a:r>
              <a:rPr lang="en-GB" sz="1200" dirty="0"/>
              <a:t> as </a:t>
            </a:r>
            <a:r>
              <a:rPr lang="en-GB" sz="1200" dirty="0" err="1"/>
              <a:t>plt</a:t>
            </a:r>
            <a:endParaRPr lang="en-NZ" sz="1200" dirty="0"/>
          </a:p>
          <a:p>
            <a:r>
              <a:rPr lang="en-NZ" sz="1200" dirty="0" err="1"/>
              <a:t>plt.plot</a:t>
            </a:r>
            <a:r>
              <a:rPr lang="en-NZ" sz="1200" dirty="0"/>
              <a:t>(X[:, 0][y==1], X[:, 1][y==1], "g^", label="Iris virginica")</a:t>
            </a:r>
          </a:p>
          <a:p>
            <a:r>
              <a:rPr lang="en-NZ" sz="1200" dirty="0" err="1"/>
              <a:t>plt.plot</a:t>
            </a:r>
            <a:r>
              <a:rPr lang="en-NZ" sz="1200" dirty="0"/>
              <a:t>(X[:, 0][y==0], X[:, 1][y==0], "bs", label="Iris versicolor")</a:t>
            </a:r>
          </a:p>
          <a:p>
            <a:r>
              <a:rPr lang="en-NZ" sz="1200" dirty="0" err="1"/>
              <a:t>plot_svc_decision_boundary</a:t>
            </a:r>
            <a:r>
              <a:rPr lang="en-NZ" sz="1200" dirty="0"/>
              <a:t>(svm_clf1, 4, 5.9)</a:t>
            </a:r>
          </a:p>
          <a:p>
            <a:r>
              <a:rPr lang="en-NZ" sz="1200" dirty="0" err="1"/>
              <a:t>plt.xlabel</a:t>
            </a:r>
            <a:r>
              <a:rPr lang="en-NZ" sz="1200" dirty="0"/>
              <a:t>("Petal length", </a:t>
            </a:r>
            <a:r>
              <a:rPr lang="en-NZ" sz="1200" dirty="0" err="1"/>
              <a:t>fontsize</a:t>
            </a:r>
            <a:r>
              <a:rPr lang="en-NZ" sz="1200" dirty="0"/>
              <a:t>=14)</a:t>
            </a:r>
          </a:p>
          <a:p>
            <a:r>
              <a:rPr lang="en-NZ" sz="1200" dirty="0" err="1"/>
              <a:t>plt.ylabel</a:t>
            </a:r>
            <a:r>
              <a:rPr lang="en-NZ" sz="1200" dirty="0"/>
              <a:t>("Petal width", </a:t>
            </a:r>
            <a:r>
              <a:rPr lang="en-NZ" sz="1200" dirty="0" err="1"/>
              <a:t>fontsize</a:t>
            </a:r>
            <a:r>
              <a:rPr lang="en-NZ" sz="1200" dirty="0"/>
              <a:t>=14)</a:t>
            </a:r>
          </a:p>
          <a:p>
            <a:r>
              <a:rPr lang="en-NZ" sz="1200" dirty="0" err="1"/>
              <a:t>plt.legend</a:t>
            </a:r>
            <a:r>
              <a:rPr lang="en-NZ" sz="1200" dirty="0"/>
              <a:t>(</a:t>
            </a:r>
            <a:r>
              <a:rPr lang="en-NZ" sz="1200" dirty="0" err="1"/>
              <a:t>loc</a:t>
            </a:r>
            <a:r>
              <a:rPr lang="en-NZ" sz="1200" dirty="0"/>
              <a:t>="upper left", </a:t>
            </a:r>
            <a:r>
              <a:rPr lang="en-NZ" sz="1200" dirty="0" err="1"/>
              <a:t>fontsize</a:t>
            </a:r>
            <a:r>
              <a:rPr lang="en-NZ" sz="1200" dirty="0"/>
              <a:t>=14)</a:t>
            </a:r>
          </a:p>
          <a:p>
            <a:r>
              <a:rPr lang="en-NZ" sz="1200" dirty="0" err="1"/>
              <a:t>plt.title</a:t>
            </a:r>
            <a:r>
              <a:rPr lang="en-NZ" sz="1200" dirty="0"/>
              <a:t>("$C = {}$".format(svm_clf1.C), </a:t>
            </a:r>
            <a:r>
              <a:rPr lang="en-NZ" sz="1200" dirty="0" err="1"/>
              <a:t>fontsize</a:t>
            </a:r>
            <a:r>
              <a:rPr lang="en-NZ" sz="1200" dirty="0"/>
              <a:t>=16)</a:t>
            </a:r>
          </a:p>
        </p:txBody>
      </p:sp>
      <p:pic>
        <p:nvPicPr>
          <p:cNvPr id="8" name="Picture 7" descr="Chart, scatter chart&#10;&#10;Description automatically generated">
            <a:extLst>
              <a:ext uri="{FF2B5EF4-FFF2-40B4-BE49-F238E27FC236}">
                <a16:creationId xmlns:a16="http://schemas.microsoft.com/office/drawing/2014/main" id="{6E84969F-E0F0-482F-B421-9C47B03A2CBA}"/>
              </a:ext>
            </a:extLst>
          </p:cNvPr>
          <p:cNvPicPr>
            <a:picLocks noChangeAspect="1"/>
          </p:cNvPicPr>
          <p:nvPr/>
        </p:nvPicPr>
        <p:blipFill rotWithShape="1">
          <a:blip r:embed="rId3">
            <a:extLst>
              <a:ext uri="{28A0092B-C50C-407E-A947-70E740481C1C}">
                <a14:useLocalDpi xmlns:a14="http://schemas.microsoft.com/office/drawing/2010/main" val="0"/>
              </a:ext>
            </a:extLst>
          </a:blip>
          <a:srcRect t="4672" r="7413"/>
          <a:stretch/>
        </p:blipFill>
        <p:spPr>
          <a:xfrm>
            <a:off x="6812805" y="3863328"/>
            <a:ext cx="3392368" cy="2328520"/>
          </a:xfrm>
          <a:prstGeom prst="rect">
            <a:avLst/>
          </a:prstGeom>
        </p:spPr>
      </p:pic>
    </p:spTree>
    <p:extLst>
      <p:ext uri="{BB962C8B-B14F-4D97-AF65-F5344CB8AC3E}">
        <p14:creationId xmlns:p14="http://schemas.microsoft.com/office/powerpoint/2010/main" val="2393981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NZ" dirty="0"/>
              <a:t>Support Vector Machine (SVM)</a:t>
            </a:r>
            <a:br>
              <a:rPr lang="en-NZ" dirty="0"/>
            </a:br>
            <a:r>
              <a:rPr lang="en-NZ" dirty="0"/>
              <a:t>Linear SVM Classification Sklearn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7"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The Linear SVM on the Iris dataset:</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a:lnSpc>
                <a:spcPct val="150000"/>
              </a:lnSpc>
            </a:pPr>
            <a:r>
              <a:rPr lang="en-GB" dirty="0"/>
              <a:t> </a:t>
            </a:r>
          </a:p>
          <a:p>
            <a:pPr marL="342900" indent="-342900">
              <a:lnSpc>
                <a:spcPct val="150000"/>
              </a:lnSpc>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FD06EEC1-C1A9-46E6-A831-732FB8C9B169}"/>
              </a:ext>
            </a:extLst>
          </p:cNvPr>
          <p:cNvSpPr txBox="1"/>
          <p:nvPr/>
        </p:nvSpPr>
        <p:spPr>
          <a:xfrm>
            <a:off x="5161384" y="1935470"/>
            <a:ext cx="6561913" cy="4154984"/>
          </a:xfrm>
          <a:prstGeom prst="rect">
            <a:avLst/>
          </a:prstGeom>
          <a:noFill/>
        </p:spPr>
        <p:txBody>
          <a:bodyPr wrap="square">
            <a:spAutoFit/>
          </a:bodyPr>
          <a:lstStyle/>
          <a:p>
            <a:r>
              <a:rPr lang="en-NZ" sz="1200" dirty="0"/>
              <a:t>import </a:t>
            </a:r>
            <a:r>
              <a:rPr lang="en-NZ" sz="1200" dirty="0" err="1"/>
              <a:t>numpy</a:t>
            </a:r>
            <a:r>
              <a:rPr lang="en-NZ" sz="1200" dirty="0"/>
              <a:t> as np</a:t>
            </a:r>
          </a:p>
          <a:p>
            <a:r>
              <a:rPr lang="en-NZ" sz="1200" dirty="0"/>
              <a:t>from </a:t>
            </a:r>
            <a:r>
              <a:rPr lang="en-NZ" sz="1200" dirty="0" err="1"/>
              <a:t>sklearn</a:t>
            </a:r>
            <a:r>
              <a:rPr lang="en-NZ" sz="1200" dirty="0"/>
              <a:t> import datasets</a:t>
            </a:r>
          </a:p>
          <a:p>
            <a:r>
              <a:rPr lang="en-NZ" sz="1200" dirty="0"/>
              <a:t>from </a:t>
            </a:r>
            <a:r>
              <a:rPr lang="en-NZ" sz="1200" dirty="0" err="1"/>
              <a:t>sklearn.metrics</a:t>
            </a:r>
            <a:r>
              <a:rPr lang="en-NZ" sz="1200" dirty="0"/>
              <a:t> import </a:t>
            </a:r>
            <a:r>
              <a:rPr lang="en-NZ" sz="1200" dirty="0" err="1"/>
              <a:t>classification_report</a:t>
            </a:r>
            <a:endParaRPr lang="en-NZ" sz="1200" dirty="0"/>
          </a:p>
          <a:p>
            <a:r>
              <a:rPr lang="en-NZ" sz="1200" dirty="0"/>
              <a:t>from </a:t>
            </a:r>
            <a:r>
              <a:rPr lang="en-NZ" sz="1200" dirty="0" err="1"/>
              <a:t>sklearn.metrics</a:t>
            </a:r>
            <a:r>
              <a:rPr lang="en-NZ" sz="1200" dirty="0"/>
              <a:t> import </a:t>
            </a:r>
            <a:r>
              <a:rPr lang="en-NZ" sz="1200" dirty="0" err="1"/>
              <a:t>accuracy_score</a:t>
            </a:r>
            <a:endParaRPr lang="en-NZ" sz="1200" dirty="0"/>
          </a:p>
          <a:p>
            <a:r>
              <a:rPr lang="en-NZ" sz="1200" dirty="0"/>
              <a:t>from </a:t>
            </a:r>
            <a:r>
              <a:rPr lang="en-NZ" sz="1200" dirty="0" err="1"/>
              <a:t>sklearn.pipeline</a:t>
            </a:r>
            <a:r>
              <a:rPr lang="en-NZ" sz="1200" dirty="0"/>
              <a:t> import Pipeline</a:t>
            </a:r>
          </a:p>
          <a:p>
            <a:r>
              <a:rPr lang="en-NZ" sz="1200" dirty="0"/>
              <a:t>from </a:t>
            </a:r>
            <a:r>
              <a:rPr lang="en-NZ" sz="1200" dirty="0" err="1"/>
              <a:t>sklearn.preprocessing</a:t>
            </a:r>
            <a:r>
              <a:rPr lang="en-NZ" sz="1200" dirty="0"/>
              <a:t> import </a:t>
            </a:r>
            <a:r>
              <a:rPr lang="en-NZ" sz="1200" dirty="0" err="1"/>
              <a:t>StandardScaler</a:t>
            </a:r>
            <a:endParaRPr lang="en-NZ" sz="1200" dirty="0"/>
          </a:p>
          <a:p>
            <a:r>
              <a:rPr lang="en-NZ" sz="1200" dirty="0"/>
              <a:t>from </a:t>
            </a:r>
            <a:r>
              <a:rPr lang="en-NZ" sz="1200" dirty="0" err="1"/>
              <a:t>sklearn.svm</a:t>
            </a:r>
            <a:r>
              <a:rPr lang="en-NZ" sz="1200" dirty="0"/>
              <a:t> import </a:t>
            </a:r>
            <a:r>
              <a:rPr lang="en-NZ" sz="1200" dirty="0" err="1"/>
              <a:t>LinearSVC</a:t>
            </a:r>
            <a:endParaRPr lang="en-NZ" sz="1200" dirty="0"/>
          </a:p>
          <a:p>
            <a:endParaRPr lang="en-NZ" sz="1200" dirty="0"/>
          </a:p>
          <a:p>
            <a:r>
              <a:rPr lang="en-NZ" sz="1200" dirty="0"/>
              <a:t>iris = </a:t>
            </a:r>
            <a:r>
              <a:rPr lang="en-NZ" sz="1200" dirty="0" err="1"/>
              <a:t>datasets.load_iris</a:t>
            </a:r>
            <a:r>
              <a:rPr lang="en-NZ" sz="1200" dirty="0"/>
              <a:t>()</a:t>
            </a:r>
          </a:p>
          <a:p>
            <a:r>
              <a:rPr lang="en-NZ" sz="1200" dirty="0"/>
              <a:t>X = </a:t>
            </a:r>
            <a:r>
              <a:rPr lang="en-NZ" sz="1200" dirty="0" err="1"/>
              <a:t>iris.data</a:t>
            </a:r>
            <a:r>
              <a:rPr lang="en-NZ" sz="1200" dirty="0"/>
              <a:t>[:, :4]  # it takes the first four columns (4 features).</a:t>
            </a:r>
          </a:p>
          <a:p>
            <a:r>
              <a:rPr lang="en-NZ" sz="1200" dirty="0"/>
              <a:t>y = </a:t>
            </a:r>
            <a:r>
              <a:rPr lang="en-NZ" sz="1200" dirty="0" err="1"/>
              <a:t>iris.target</a:t>
            </a:r>
            <a:endParaRPr lang="en-NZ" sz="1200" dirty="0"/>
          </a:p>
          <a:p>
            <a:endParaRPr lang="en-NZ" sz="1200" dirty="0"/>
          </a:p>
          <a:p>
            <a:r>
              <a:rPr lang="en-NZ" sz="1200" dirty="0"/>
              <a:t>#Split the data into 80% training and 20% testing.</a:t>
            </a:r>
          </a:p>
          <a:p>
            <a:r>
              <a:rPr lang="en-NZ" sz="1200" dirty="0"/>
              <a:t>from </a:t>
            </a:r>
            <a:r>
              <a:rPr lang="en-NZ" sz="1200" dirty="0" err="1"/>
              <a:t>sklearn.model_selection</a:t>
            </a:r>
            <a:r>
              <a:rPr lang="en-NZ" sz="1200" dirty="0"/>
              <a:t> import </a:t>
            </a:r>
            <a:r>
              <a:rPr lang="en-NZ" sz="1200" dirty="0" err="1"/>
              <a:t>train_test_split</a:t>
            </a:r>
            <a:endParaRPr lang="en-NZ" sz="1200" dirty="0"/>
          </a:p>
          <a:p>
            <a:r>
              <a:rPr lang="en-NZ" sz="1200" dirty="0" err="1"/>
              <a:t>X_train</a:t>
            </a:r>
            <a:r>
              <a:rPr lang="en-NZ" sz="1200" dirty="0"/>
              <a:t>, </a:t>
            </a:r>
            <a:r>
              <a:rPr lang="en-NZ" sz="1200" dirty="0" err="1"/>
              <a:t>X_test</a:t>
            </a:r>
            <a:r>
              <a:rPr lang="en-NZ" sz="1200" dirty="0"/>
              <a:t>, </a:t>
            </a:r>
            <a:r>
              <a:rPr lang="en-NZ" sz="1200" dirty="0" err="1"/>
              <a:t>y_train</a:t>
            </a:r>
            <a:r>
              <a:rPr lang="en-NZ" sz="1200" dirty="0"/>
              <a:t>, </a:t>
            </a:r>
            <a:r>
              <a:rPr lang="en-NZ" sz="1200" dirty="0" err="1"/>
              <a:t>y_test</a:t>
            </a:r>
            <a:r>
              <a:rPr lang="en-NZ" sz="1200" dirty="0"/>
              <a:t> = </a:t>
            </a:r>
            <a:r>
              <a:rPr lang="en-NZ" sz="1200" dirty="0" err="1"/>
              <a:t>train_test_split</a:t>
            </a:r>
            <a:r>
              <a:rPr lang="en-NZ" sz="1200" dirty="0"/>
              <a:t>(X, y, </a:t>
            </a:r>
            <a:r>
              <a:rPr lang="en-NZ" sz="1200" dirty="0" err="1"/>
              <a:t>test_size</a:t>
            </a:r>
            <a:r>
              <a:rPr lang="en-NZ" sz="1200" dirty="0"/>
              <a:t>=0.2, </a:t>
            </a:r>
            <a:r>
              <a:rPr lang="en-NZ" sz="1200" dirty="0" err="1"/>
              <a:t>random_state</a:t>
            </a:r>
            <a:r>
              <a:rPr lang="en-NZ" sz="1200" dirty="0"/>
              <a:t>=42)</a:t>
            </a:r>
          </a:p>
          <a:p>
            <a:endParaRPr lang="en-NZ" sz="1200" dirty="0"/>
          </a:p>
          <a:p>
            <a:r>
              <a:rPr lang="en-NZ" sz="1200" dirty="0" err="1"/>
              <a:t>svm_clf</a:t>
            </a:r>
            <a:r>
              <a:rPr lang="en-NZ" sz="1200" dirty="0"/>
              <a:t> = Pipeline([</a:t>
            </a:r>
          </a:p>
          <a:p>
            <a:r>
              <a:rPr lang="en-NZ" sz="1200" dirty="0"/>
              <a:t>        ("scaler", </a:t>
            </a:r>
            <a:r>
              <a:rPr lang="en-NZ" sz="1200" dirty="0" err="1"/>
              <a:t>StandardScaler</a:t>
            </a:r>
            <a:r>
              <a:rPr lang="en-NZ" sz="1200" dirty="0"/>
              <a:t>()),</a:t>
            </a:r>
          </a:p>
          <a:p>
            <a:r>
              <a:rPr lang="en-NZ" sz="1200" dirty="0"/>
              <a:t>        ("</a:t>
            </a:r>
            <a:r>
              <a:rPr lang="en-NZ" sz="1200" dirty="0" err="1"/>
              <a:t>linear_svc</a:t>
            </a:r>
            <a:r>
              <a:rPr lang="en-NZ" sz="1200" dirty="0"/>
              <a:t>", </a:t>
            </a:r>
            <a:r>
              <a:rPr lang="en-NZ" sz="1200" dirty="0" err="1"/>
              <a:t>LinearSVC</a:t>
            </a:r>
            <a:r>
              <a:rPr lang="en-NZ" sz="1200" dirty="0"/>
              <a:t>(C=1, loss="hinge", </a:t>
            </a:r>
            <a:r>
              <a:rPr lang="en-NZ" sz="1200" dirty="0" err="1"/>
              <a:t>random_state</a:t>
            </a:r>
            <a:r>
              <a:rPr lang="en-NZ" sz="1200" dirty="0"/>
              <a:t>=42, </a:t>
            </a:r>
            <a:r>
              <a:rPr lang="en-NZ" sz="1200" dirty="0" err="1"/>
              <a:t>max_iter</a:t>
            </a:r>
            <a:r>
              <a:rPr lang="en-NZ" sz="1200" dirty="0"/>
              <a:t>=1200000)),</a:t>
            </a:r>
          </a:p>
          <a:p>
            <a:r>
              <a:rPr lang="en-NZ" sz="1200" dirty="0"/>
              <a:t>    ])</a:t>
            </a:r>
          </a:p>
          <a:p>
            <a:endParaRPr lang="en-NZ" sz="1200" dirty="0"/>
          </a:p>
          <a:p>
            <a:r>
              <a:rPr lang="en-NZ" sz="1200" dirty="0" err="1"/>
              <a:t>svm_clf.fit</a:t>
            </a:r>
            <a:r>
              <a:rPr lang="en-NZ" sz="1200" dirty="0"/>
              <a:t>(</a:t>
            </a:r>
            <a:r>
              <a:rPr lang="en-NZ" sz="1200" dirty="0" err="1"/>
              <a:t>X_train</a:t>
            </a:r>
            <a:r>
              <a:rPr lang="en-NZ" sz="1200" dirty="0"/>
              <a:t>, </a:t>
            </a:r>
            <a:r>
              <a:rPr lang="en-NZ" sz="1200" dirty="0" err="1"/>
              <a:t>y_train</a:t>
            </a:r>
            <a:r>
              <a:rPr lang="en-NZ" sz="1200" dirty="0"/>
              <a:t>)</a:t>
            </a:r>
          </a:p>
        </p:txBody>
      </p:sp>
    </p:spTree>
    <p:extLst>
      <p:ext uri="{BB962C8B-B14F-4D97-AF65-F5344CB8AC3E}">
        <p14:creationId xmlns:p14="http://schemas.microsoft.com/office/powerpoint/2010/main" val="3382969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Nonlinear SVM Classification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8" cy="9679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000" dirty="0"/>
              <a:t>What if data looks like this?</a:t>
            </a:r>
          </a:p>
          <a:p>
            <a:pPr marL="342900" indent="-342900">
              <a:lnSpc>
                <a:spcPct val="150000"/>
              </a:lnSpc>
              <a:buFont typeface="Arial" panose="020B0604020202020204" pitchFamily="34" charset="0"/>
              <a:buChar char="•"/>
            </a:pPr>
            <a:r>
              <a:rPr lang="en-GB" sz="2000" dirty="0"/>
              <a:t>How do we plot the hyperplane?</a:t>
            </a:r>
          </a:p>
        </p:txBody>
      </p:sp>
      <p:pic>
        <p:nvPicPr>
          <p:cNvPr id="4" name="Picture 3">
            <a:extLst>
              <a:ext uri="{FF2B5EF4-FFF2-40B4-BE49-F238E27FC236}">
                <a16:creationId xmlns:a16="http://schemas.microsoft.com/office/drawing/2014/main" id="{E07215D1-2D96-4524-AF4C-6362A48C197E}"/>
              </a:ext>
            </a:extLst>
          </p:cNvPr>
          <p:cNvPicPr>
            <a:picLocks noChangeAspect="1"/>
          </p:cNvPicPr>
          <p:nvPr/>
        </p:nvPicPr>
        <p:blipFill rotWithShape="1">
          <a:blip r:embed="rId3"/>
          <a:srcRect t="24125" r="1666"/>
          <a:stretch/>
        </p:blipFill>
        <p:spPr>
          <a:xfrm>
            <a:off x="3174668" y="3085480"/>
            <a:ext cx="4611023" cy="2705589"/>
          </a:xfrm>
          <a:prstGeom prst="rect">
            <a:avLst/>
          </a:prstGeom>
        </p:spPr>
      </p:pic>
    </p:spTree>
    <p:extLst>
      <p:ext uri="{BB962C8B-B14F-4D97-AF65-F5344CB8AC3E}">
        <p14:creationId xmlns:p14="http://schemas.microsoft.com/office/powerpoint/2010/main" val="1874990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Nonlinear SVM Classification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47</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8" cy="171136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Although linear SVM classifiers are efficient and work surprisingly well in many cases, many datasets are not even close to being linearly separable. </a:t>
            </a:r>
          </a:p>
          <a:p>
            <a:pPr marL="342900" indent="-342900">
              <a:lnSpc>
                <a:spcPct val="150000"/>
              </a:lnSpc>
              <a:buFont typeface="Arial" panose="020B0604020202020204" pitchFamily="34" charset="0"/>
              <a:buChar char="•"/>
            </a:pPr>
            <a:r>
              <a:rPr lang="en-GB" dirty="0"/>
              <a:t>One approach to handling nonlinear datasets is to add more features, such as polynomial features </a:t>
            </a:r>
          </a:p>
          <a:p>
            <a:pPr marL="342900" indent="-342900">
              <a:lnSpc>
                <a:spcPct val="150000"/>
              </a:lnSpc>
              <a:buFont typeface="Arial" panose="020B0604020202020204" pitchFamily="34" charset="0"/>
              <a:buChar char="•"/>
            </a:pPr>
            <a:r>
              <a:rPr lang="en-GB" dirty="0"/>
              <a:t>In some cases this can result in a linearly separable dataset. </a:t>
            </a:r>
          </a:p>
        </p:txBody>
      </p:sp>
      <p:pic>
        <p:nvPicPr>
          <p:cNvPr id="6" name="Picture 5" descr="Chart, line chart&#10;&#10;Description automatically generated">
            <a:extLst>
              <a:ext uri="{FF2B5EF4-FFF2-40B4-BE49-F238E27FC236}">
                <a16:creationId xmlns:a16="http://schemas.microsoft.com/office/drawing/2014/main" id="{8E5A4AAE-5414-420D-8DB9-447ED45DA129}"/>
              </a:ext>
            </a:extLst>
          </p:cNvPr>
          <p:cNvPicPr>
            <a:picLocks noChangeAspect="1"/>
          </p:cNvPicPr>
          <p:nvPr/>
        </p:nvPicPr>
        <p:blipFill rotWithShape="1">
          <a:blip r:embed="rId3">
            <a:extLst>
              <a:ext uri="{28A0092B-C50C-407E-A947-70E740481C1C}">
                <a14:useLocalDpi xmlns:a14="http://schemas.microsoft.com/office/drawing/2010/main" val="0"/>
              </a:ext>
            </a:extLst>
          </a:blip>
          <a:srcRect l="10970" t="5828"/>
          <a:stretch/>
        </p:blipFill>
        <p:spPr>
          <a:xfrm>
            <a:off x="2536032" y="3676262"/>
            <a:ext cx="7248008" cy="2299998"/>
          </a:xfrm>
          <a:prstGeom prst="rect">
            <a:avLst/>
          </a:prstGeom>
        </p:spPr>
      </p:pic>
    </p:spTree>
    <p:extLst>
      <p:ext uri="{BB962C8B-B14F-4D97-AF65-F5344CB8AC3E}">
        <p14:creationId xmlns:p14="http://schemas.microsoft.com/office/powerpoint/2010/main" val="40940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Nonlinear SVM Classification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48</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8" cy="50629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000" b="1" dirty="0"/>
              <a:t>Kernels</a:t>
            </a:r>
            <a:r>
              <a:rPr lang="en-GB" sz="2000" dirty="0"/>
              <a:t> are used to </a:t>
            </a:r>
            <a:r>
              <a:rPr lang="en-GB" sz="2000" b="1" dirty="0">
                <a:solidFill>
                  <a:srgbClr val="FF0000"/>
                </a:solidFill>
              </a:rPr>
              <a:t>transform</a:t>
            </a:r>
            <a:r>
              <a:rPr lang="en-GB" sz="2000" dirty="0"/>
              <a:t> the view from a </a:t>
            </a:r>
            <a:r>
              <a:rPr lang="en-GB" sz="2000" b="1" dirty="0"/>
              <a:t>1-D</a:t>
            </a:r>
            <a:r>
              <a:rPr lang="en-GB" sz="2000" dirty="0"/>
              <a:t> view to a </a:t>
            </a:r>
            <a:r>
              <a:rPr lang="en-GB" sz="2000" b="1" dirty="0"/>
              <a:t>2-D</a:t>
            </a:r>
            <a:r>
              <a:rPr lang="en-GB" sz="2000" dirty="0"/>
              <a:t> view.</a:t>
            </a:r>
          </a:p>
        </p:txBody>
      </p:sp>
      <p:pic>
        <p:nvPicPr>
          <p:cNvPr id="6" name="Picture 5">
            <a:extLst>
              <a:ext uri="{FF2B5EF4-FFF2-40B4-BE49-F238E27FC236}">
                <a16:creationId xmlns:a16="http://schemas.microsoft.com/office/drawing/2014/main" id="{CB342234-F562-44BB-8801-E334DC1979EE}"/>
              </a:ext>
            </a:extLst>
          </p:cNvPr>
          <p:cNvPicPr>
            <a:picLocks noChangeAspect="1"/>
          </p:cNvPicPr>
          <p:nvPr/>
        </p:nvPicPr>
        <p:blipFill>
          <a:blip r:embed="rId3"/>
          <a:stretch>
            <a:fillRect/>
          </a:stretch>
        </p:blipFill>
        <p:spPr>
          <a:xfrm>
            <a:off x="1376042" y="3302125"/>
            <a:ext cx="4620286" cy="2624448"/>
          </a:xfrm>
          <a:prstGeom prst="rect">
            <a:avLst/>
          </a:prstGeom>
        </p:spPr>
      </p:pic>
      <p:pic>
        <p:nvPicPr>
          <p:cNvPr id="9" name="Picture 8">
            <a:extLst>
              <a:ext uri="{FF2B5EF4-FFF2-40B4-BE49-F238E27FC236}">
                <a16:creationId xmlns:a16="http://schemas.microsoft.com/office/drawing/2014/main" id="{D2442B85-FA31-44A3-BD98-AF76B9AD3334}"/>
              </a:ext>
            </a:extLst>
          </p:cNvPr>
          <p:cNvPicPr>
            <a:picLocks noChangeAspect="1"/>
          </p:cNvPicPr>
          <p:nvPr/>
        </p:nvPicPr>
        <p:blipFill>
          <a:blip r:embed="rId4"/>
          <a:stretch>
            <a:fillRect/>
          </a:stretch>
        </p:blipFill>
        <p:spPr>
          <a:xfrm>
            <a:off x="6427581" y="3041232"/>
            <a:ext cx="4493119" cy="2885341"/>
          </a:xfrm>
          <a:prstGeom prst="rect">
            <a:avLst/>
          </a:prstGeom>
        </p:spPr>
      </p:pic>
      <p:sp>
        <p:nvSpPr>
          <p:cNvPr id="13" name="Arrow: Notched Right 12">
            <a:extLst>
              <a:ext uri="{FF2B5EF4-FFF2-40B4-BE49-F238E27FC236}">
                <a16:creationId xmlns:a16="http://schemas.microsoft.com/office/drawing/2014/main" id="{9EE7B3F2-7E62-450C-AEA5-5B42F810BC1E}"/>
              </a:ext>
            </a:extLst>
          </p:cNvPr>
          <p:cNvSpPr/>
          <p:nvPr/>
        </p:nvSpPr>
        <p:spPr>
          <a:xfrm>
            <a:off x="5891586" y="4342633"/>
            <a:ext cx="469784" cy="77647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97933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Nonlinear SVM Classification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49</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8" cy="50629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000" dirty="0"/>
              <a:t>An example of using kernel to </a:t>
            </a:r>
            <a:r>
              <a:rPr lang="en-GB" sz="2000" b="1" dirty="0">
                <a:solidFill>
                  <a:srgbClr val="FF0000"/>
                </a:solidFill>
              </a:rPr>
              <a:t>transform</a:t>
            </a:r>
            <a:r>
              <a:rPr lang="en-GB" sz="2000" dirty="0"/>
              <a:t> the view from a </a:t>
            </a:r>
            <a:r>
              <a:rPr lang="en-GB" sz="2000" b="1" dirty="0"/>
              <a:t>2-D</a:t>
            </a:r>
            <a:r>
              <a:rPr lang="en-GB" sz="2000" dirty="0"/>
              <a:t> view to </a:t>
            </a:r>
            <a:r>
              <a:rPr lang="en-GB" sz="2000" b="1" dirty="0"/>
              <a:t>3-D</a:t>
            </a:r>
            <a:r>
              <a:rPr lang="en-GB" sz="2000" dirty="0"/>
              <a:t>.</a:t>
            </a:r>
          </a:p>
        </p:txBody>
      </p:sp>
      <p:pic>
        <p:nvPicPr>
          <p:cNvPr id="15" name="Picture 14">
            <a:extLst>
              <a:ext uri="{FF2B5EF4-FFF2-40B4-BE49-F238E27FC236}">
                <a16:creationId xmlns:a16="http://schemas.microsoft.com/office/drawing/2014/main" id="{040E9438-0876-4537-845A-416A77E75FE3}"/>
              </a:ext>
            </a:extLst>
          </p:cNvPr>
          <p:cNvPicPr>
            <a:picLocks noChangeAspect="1"/>
          </p:cNvPicPr>
          <p:nvPr/>
        </p:nvPicPr>
        <p:blipFill>
          <a:blip r:embed="rId3"/>
          <a:stretch>
            <a:fillRect/>
          </a:stretch>
        </p:blipFill>
        <p:spPr>
          <a:xfrm>
            <a:off x="1410300" y="2243652"/>
            <a:ext cx="9371399" cy="3912273"/>
          </a:xfrm>
          <a:prstGeom prst="rect">
            <a:avLst/>
          </a:prstGeom>
        </p:spPr>
      </p:pic>
    </p:spTree>
    <p:extLst>
      <p:ext uri="{BB962C8B-B14F-4D97-AF65-F5344CB8AC3E}">
        <p14:creationId xmlns:p14="http://schemas.microsoft.com/office/powerpoint/2010/main" val="354362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Spot Quiz</a:t>
            </a:r>
          </a:p>
        </p:txBody>
      </p:sp>
      <p:sp>
        <p:nvSpPr>
          <p:cNvPr id="5" name="Footer Placeholder 4">
            <a:extLst>
              <a:ext uri="{FF2B5EF4-FFF2-40B4-BE49-F238E27FC236}">
                <a16:creationId xmlns:a16="http://schemas.microsoft.com/office/drawing/2014/main" id="{0C0E3736-651D-4BB9-8722-3B53873DD3E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64329968-C04F-4E90-B9BA-50485897F012}"/>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a:t>
            </a:fld>
            <a:endParaRPr lang="en-NZ"/>
          </a:p>
        </p:txBody>
      </p:sp>
      <p:sp>
        <p:nvSpPr>
          <p:cNvPr id="3" name="TextBox 2">
            <a:extLst>
              <a:ext uri="{FF2B5EF4-FFF2-40B4-BE49-F238E27FC236}">
                <a16:creationId xmlns:a16="http://schemas.microsoft.com/office/drawing/2014/main" id="{50FFFF27-D2FC-40C6-8256-57F21E612F25}"/>
              </a:ext>
            </a:extLst>
          </p:cNvPr>
          <p:cNvSpPr txBox="1"/>
          <p:nvPr/>
        </p:nvSpPr>
        <p:spPr>
          <a:xfrm>
            <a:off x="1220804" y="1737360"/>
            <a:ext cx="9750392" cy="14296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NZ" sz="2000" b="1" dirty="0"/>
              <a:t>Problem</a:t>
            </a:r>
            <a:r>
              <a:rPr lang="en-NZ" sz="2000" dirty="0"/>
              <a:t>: Creating a commercial dashboard</a:t>
            </a:r>
          </a:p>
          <a:p>
            <a:pPr marL="800100" lvl="1" indent="-342900">
              <a:lnSpc>
                <a:spcPct val="150000"/>
              </a:lnSpc>
              <a:buFont typeface="Arial" panose="020B0604020202020204" pitchFamily="34" charset="0"/>
              <a:buChar char="•"/>
            </a:pPr>
            <a:r>
              <a:rPr lang="en-NZ" sz="2000" b="1" dirty="0"/>
              <a:t>Description</a:t>
            </a:r>
            <a:r>
              <a:rPr lang="en-NZ" sz="2000" dirty="0"/>
              <a:t>: develop a dashboard that displays various business metrics like sales, revenue, user engagement, etc., Sourced from multiple databases and API.</a:t>
            </a:r>
          </a:p>
        </p:txBody>
      </p:sp>
      <p:sp>
        <p:nvSpPr>
          <p:cNvPr id="9" name="TextBox 8">
            <a:extLst>
              <a:ext uri="{FF2B5EF4-FFF2-40B4-BE49-F238E27FC236}">
                <a16:creationId xmlns:a16="http://schemas.microsoft.com/office/drawing/2014/main" id="{B039CDC5-F401-AD3F-0156-8E2AFD318CD0}"/>
              </a:ext>
            </a:extLst>
          </p:cNvPr>
          <p:cNvSpPr txBox="1"/>
          <p:nvPr/>
        </p:nvSpPr>
        <p:spPr>
          <a:xfrm>
            <a:off x="1356310" y="3931219"/>
            <a:ext cx="9224189" cy="1200329"/>
          </a:xfrm>
          <a:prstGeom prst="rect">
            <a:avLst/>
          </a:prstGeom>
          <a:noFill/>
        </p:spPr>
        <p:txBody>
          <a:bodyPr wrap="square">
            <a:spAutoFit/>
          </a:bodyPr>
          <a:lstStyle/>
          <a:p>
            <a:r>
              <a:rPr lang="en-NZ" i="1" dirty="0"/>
              <a:t>Machine learning might be useful for adding advanced features to your dashboard, like predictive analytics or anomaly detection, but the core functionality of aggregating and displaying data can be efficiently handled without machine learning. In this context, machine learning would be an enhancement rather than a necessity.</a:t>
            </a:r>
          </a:p>
        </p:txBody>
      </p:sp>
    </p:spTree>
    <p:extLst>
      <p:ext uri="{BB962C8B-B14F-4D97-AF65-F5344CB8AC3E}">
        <p14:creationId xmlns:p14="http://schemas.microsoft.com/office/powerpoint/2010/main" val="65141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fontScale="90000"/>
          </a:bodyPr>
          <a:lstStyle/>
          <a:p>
            <a:r>
              <a:rPr lang="en-NZ" dirty="0"/>
              <a:t>Support Vector Machine (SVM)</a:t>
            </a:r>
            <a:br>
              <a:rPr lang="en-NZ" dirty="0"/>
            </a:br>
            <a:r>
              <a:rPr lang="en-NZ" dirty="0"/>
              <a:t>Nonlinear SVM Classification Sklearn</a:t>
            </a:r>
            <a:br>
              <a:rPr lang="en-NZ" dirty="0"/>
            </a:br>
            <a:r>
              <a:rPr lang="en-NZ" dirty="0"/>
              <a:t>Polynomial Kernel</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50</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7" cy="46198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Adding polynomial features is simple to implement and can work great with all sorts of Machine Learning algorithms (not just SVMs). But:</a:t>
            </a:r>
          </a:p>
          <a:p>
            <a:pPr marL="800100" lvl="1" indent="-342900">
              <a:lnSpc>
                <a:spcPct val="150000"/>
              </a:lnSpc>
              <a:buFont typeface="Arial" panose="020B0604020202020204" pitchFamily="34" charset="0"/>
              <a:buChar char="•"/>
            </a:pPr>
            <a:r>
              <a:rPr lang="en-GB" dirty="0"/>
              <a:t>At a low polynomial degree, it cannot deal with complex datasets.</a:t>
            </a:r>
          </a:p>
          <a:p>
            <a:pPr marL="800100" lvl="1" indent="-342900">
              <a:lnSpc>
                <a:spcPct val="150000"/>
              </a:lnSpc>
              <a:buFont typeface="Arial" panose="020B0604020202020204" pitchFamily="34" charset="0"/>
              <a:buChar char="•"/>
            </a:pPr>
            <a:r>
              <a:rPr lang="en-GB" dirty="0"/>
              <a:t>At a high polynomial degree, it creates a huge number of features, therefore, too slow. </a:t>
            </a:r>
          </a:p>
          <a:p>
            <a:pPr marL="800100" lvl="1"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Fortunately, with SVMs we can use a technique called the kernel trick.</a:t>
            </a:r>
          </a:p>
          <a:p>
            <a:pPr marL="342900" indent="-342900">
              <a:lnSpc>
                <a:spcPct val="150000"/>
              </a:lnSpc>
              <a:buFont typeface="Arial" panose="020B0604020202020204" pitchFamily="34" charset="0"/>
              <a:buChar char="•"/>
            </a:pPr>
            <a:r>
              <a:rPr lang="en-GB" dirty="0"/>
              <a:t>The kernel trick makes it possible to get the same result as if you had added many polynomial features, without actually having to add them. </a:t>
            </a:r>
          </a:p>
          <a:p>
            <a:pPr marL="342900" indent="-342900">
              <a:lnSpc>
                <a:spcPct val="150000"/>
              </a:lnSpc>
              <a:buFont typeface="Arial" panose="020B0604020202020204" pitchFamily="34" charset="0"/>
              <a:buChar char="•"/>
            </a:pPr>
            <a:r>
              <a:rPr lang="en-GB" dirty="0"/>
              <a:t>So you don’t actually add any features. </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sz="1400" dirty="0"/>
              <a:t>More information about </a:t>
            </a:r>
            <a:r>
              <a:rPr lang="en-NZ" sz="1400" dirty="0"/>
              <a:t>Polynomial Kernel: </a:t>
            </a:r>
            <a:r>
              <a:rPr lang="en-NZ" sz="1400" dirty="0">
                <a:hlinkClick r:id="rId3"/>
              </a:rPr>
              <a:t>https://www.youtube.com/watch?v=Toet3EiSFcM</a:t>
            </a:r>
            <a:r>
              <a:rPr lang="en-NZ" sz="1400" dirty="0"/>
              <a:t> </a:t>
            </a:r>
            <a:endParaRPr lang="en-GB" sz="1400" dirty="0"/>
          </a:p>
        </p:txBody>
      </p:sp>
    </p:spTree>
    <p:extLst>
      <p:ext uri="{BB962C8B-B14F-4D97-AF65-F5344CB8AC3E}">
        <p14:creationId xmlns:p14="http://schemas.microsoft.com/office/powerpoint/2010/main" val="3227957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fontScale="90000"/>
          </a:bodyPr>
          <a:lstStyle/>
          <a:p>
            <a:r>
              <a:rPr lang="en-NZ" dirty="0"/>
              <a:t>Support Vector Machine (SVM)</a:t>
            </a:r>
            <a:br>
              <a:rPr lang="en-NZ" dirty="0"/>
            </a:br>
            <a:r>
              <a:rPr lang="en-NZ" dirty="0"/>
              <a:t>Nonlinear SVM Classification Sklearn</a:t>
            </a:r>
            <a:br>
              <a:rPr lang="en-NZ" dirty="0"/>
            </a:br>
            <a:r>
              <a:rPr lang="en-NZ" dirty="0"/>
              <a:t>Radial Basis Function (RBF) Kernel</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51</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7" cy="453707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Radial Basis Function kernels are one of the most widely used kernels.</a:t>
            </a:r>
          </a:p>
          <a:p>
            <a:pPr marL="342900" indent="-342900">
              <a:lnSpc>
                <a:spcPct val="150000"/>
              </a:lnSpc>
              <a:buFont typeface="Arial" panose="020B0604020202020204" pitchFamily="34" charset="0"/>
              <a:buChar char="•"/>
            </a:pPr>
            <a:r>
              <a:rPr lang="en-GB" dirty="0"/>
              <a:t>RBF kernel is used in SVM to deal with overlapping datapoints.</a:t>
            </a:r>
          </a:p>
          <a:p>
            <a:pPr marL="342900" indent="-342900">
              <a:lnSpc>
                <a:spcPct val="150000"/>
              </a:lnSpc>
              <a:buFont typeface="Arial" panose="020B0604020202020204" pitchFamily="34" charset="0"/>
              <a:buChar char="•"/>
            </a:pPr>
            <a:r>
              <a:rPr lang="en-GB" dirty="0"/>
              <a:t>Because Radial kernel finds SVM in infinite dimensions, it is impossible to visualise what it does.</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RBF kernel classify the new points by finding the nearest points in the training sets.</a:t>
            </a:r>
          </a:p>
          <a:p>
            <a:pPr marL="342900" indent="-342900">
              <a:lnSpc>
                <a:spcPct val="150000"/>
              </a:lnSpc>
              <a:buFont typeface="Arial" panose="020B0604020202020204" pitchFamily="34" charset="0"/>
              <a:buChar char="•"/>
            </a:pPr>
            <a:r>
              <a:rPr lang="en-GB" dirty="0"/>
              <a:t>The closer the points are, the more influence they have on the new points.</a:t>
            </a:r>
          </a:p>
          <a:p>
            <a:pPr marL="342900" indent="-342900">
              <a:lnSpc>
                <a:spcPct val="150000"/>
              </a:lnSpc>
              <a:buFont typeface="Arial" panose="020B0604020202020204" pitchFamily="34" charset="0"/>
              <a:buChar char="•"/>
            </a:pPr>
            <a:r>
              <a:rPr lang="en-GB" dirty="0"/>
              <a:t>The RBF kernel function for two points X₁ and X₂ computes the similarity or how close they are to each other.</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sz="1400" dirty="0"/>
              <a:t>More information about </a:t>
            </a:r>
            <a:r>
              <a:rPr lang="en-NZ" sz="1400" dirty="0"/>
              <a:t>Radial Basis Function (RBF): </a:t>
            </a:r>
            <a:r>
              <a:rPr lang="en-NZ" sz="1400" dirty="0">
                <a:hlinkClick r:id="rId3"/>
              </a:rPr>
              <a:t>https://www.youtube.com/watch?v=Qc5IyLW_hns</a:t>
            </a:r>
            <a:r>
              <a:rPr lang="en-NZ" sz="1400" dirty="0"/>
              <a:t> </a:t>
            </a:r>
            <a:endParaRPr lang="en-GB" sz="1400" dirty="0"/>
          </a:p>
        </p:txBody>
      </p:sp>
      <p:pic>
        <p:nvPicPr>
          <p:cNvPr id="8" name="Picture 7">
            <a:extLst>
              <a:ext uri="{FF2B5EF4-FFF2-40B4-BE49-F238E27FC236}">
                <a16:creationId xmlns:a16="http://schemas.microsoft.com/office/drawing/2014/main" id="{0F7B9EC0-67DF-4C6E-9300-4B9338EE791C}"/>
              </a:ext>
            </a:extLst>
          </p:cNvPr>
          <p:cNvPicPr>
            <a:picLocks noChangeAspect="1"/>
          </p:cNvPicPr>
          <p:nvPr/>
        </p:nvPicPr>
        <p:blipFill>
          <a:blip r:embed="rId4"/>
          <a:stretch>
            <a:fillRect/>
          </a:stretch>
        </p:blipFill>
        <p:spPr>
          <a:xfrm>
            <a:off x="2689231" y="3317863"/>
            <a:ext cx="6008583" cy="320191"/>
          </a:xfrm>
          <a:prstGeom prst="rect">
            <a:avLst/>
          </a:prstGeom>
        </p:spPr>
      </p:pic>
    </p:spTree>
    <p:extLst>
      <p:ext uri="{BB962C8B-B14F-4D97-AF65-F5344CB8AC3E}">
        <p14:creationId xmlns:p14="http://schemas.microsoft.com/office/powerpoint/2010/main" val="3722530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br>
              <a:rPr lang="en-NZ" dirty="0"/>
            </a:br>
            <a:r>
              <a:rPr lang="en-GB" dirty="0"/>
              <a:t>Non-Linear SVM </a:t>
            </a:r>
            <a:r>
              <a:rPr lang="en-NZ" dirty="0"/>
              <a:t>in Python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52</a:t>
            </a:fld>
            <a:endParaRPr lang="en-NZ"/>
          </a:p>
        </p:txBody>
      </p:sp>
      <p:sp>
        <p:nvSpPr>
          <p:cNvPr id="8" name="TextBox 7">
            <a:extLst>
              <a:ext uri="{FF2B5EF4-FFF2-40B4-BE49-F238E27FC236}">
                <a16:creationId xmlns:a16="http://schemas.microsoft.com/office/drawing/2014/main" id="{0D5238B6-631E-4457-82A6-F2CF1658FDFA}"/>
              </a:ext>
            </a:extLst>
          </p:cNvPr>
          <p:cNvSpPr txBox="1"/>
          <p:nvPr/>
        </p:nvSpPr>
        <p:spPr>
          <a:xfrm>
            <a:off x="2075793" y="2281734"/>
            <a:ext cx="7935986" cy="646331"/>
          </a:xfrm>
          <a:prstGeom prst="rect">
            <a:avLst/>
          </a:prstGeom>
          <a:noFill/>
        </p:spPr>
        <p:txBody>
          <a:bodyPr wrap="square" rtlCol="0">
            <a:spAutoFit/>
          </a:bodyPr>
          <a:lstStyle/>
          <a:p>
            <a:pPr algn="ctr"/>
            <a:r>
              <a:rPr lang="en-GB" sz="3600" dirty="0"/>
              <a:t>Let’s Try Non-Linear SVM in Python  </a:t>
            </a:r>
          </a:p>
        </p:txBody>
      </p:sp>
      <p:grpSp>
        <p:nvGrpSpPr>
          <p:cNvPr id="9" name="Group 8">
            <a:extLst>
              <a:ext uri="{FF2B5EF4-FFF2-40B4-BE49-F238E27FC236}">
                <a16:creationId xmlns:a16="http://schemas.microsoft.com/office/drawing/2014/main" id="{7AEF54F7-87C3-425F-8BE7-D8B7941FBCFE}"/>
              </a:ext>
            </a:extLst>
          </p:cNvPr>
          <p:cNvGrpSpPr>
            <a:grpSpLocks noChangeAspect="1"/>
          </p:cNvGrpSpPr>
          <p:nvPr/>
        </p:nvGrpSpPr>
        <p:grpSpPr>
          <a:xfrm>
            <a:off x="3686185" y="4567406"/>
            <a:ext cx="4433069" cy="1000676"/>
            <a:chOff x="2636730" y="4347438"/>
            <a:chExt cx="6874193" cy="1551710"/>
          </a:xfrm>
        </p:grpSpPr>
        <p:pic>
          <p:nvPicPr>
            <p:cNvPr id="11" name="Picture 10" descr="Logo, icon&#10;&#10;Description automatically generated">
              <a:extLst>
                <a:ext uri="{FF2B5EF4-FFF2-40B4-BE49-F238E27FC236}">
                  <a16:creationId xmlns:a16="http://schemas.microsoft.com/office/drawing/2014/main" id="{EA593E96-4CFA-4F26-891A-365E38DF7C04}"/>
                </a:ext>
              </a:extLst>
            </p:cNvPr>
            <p:cNvPicPr>
              <a:picLocks noChangeAspect="1"/>
            </p:cNvPicPr>
            <p:nvPr/>
          </p:nvPicPr>
          <p:blipFill rotWithShape="1">
            <a:blip r:embed="rId3"/>
            <a:srcRect l="33756" t="15496" r="30989" b="9022"/>
            <a:stretch/>
          </p:blipFill>
          <p:spPr>
            <a:xfrm>
              <a:off x="8468223" y="4569112"/>
              <a:ext cx="1042700" cy="1108362"/>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991BD9CF-EFB8-4243-969B-20CC9D2E0AD1}"/>
                </a:ext>
              </a:extLst>
            </p:cNvPr>
            <p:cNvPicPr>
              <a:picLocks noChangeAspect="1"/>
            </p:cNvPicPr>
            <p:nvPr/>
          </p:nvPicPr>
          <p:blipFill rotWithShape="1">
            <a:blip r:embed="rId4"/>
            <a:srcRect l="67190" t="14786" r="1021" b="30904"/>
            <a:stretch/>
          </p:blipFill>
          <p:spPr>
            <a:xfrm>
              <a:off x="6432138" y="4347438"/>
              <a:ext cx="1634837" cy="1551710"/>
            </a:xfrm>
            <a:prstGeom prst="rect">
              <a:avLst/>
            </a:prstGeom>
          </p:spPr>
        </p:pic>
        <p:pic>
          <p:nvPicPr>
            <p:cNvPr id="14" name="Picture 13" descr="A picture containing logo&#10;&#10;Description automatically generated">
              <a:extLst>
                <a:ext uri="{FF2B5EF4-FFF2-40B4-BE49-F238E27FC236}">
                  <a16:creationId xmlns:a16="http://schemas.microsoft.com/office/drawing/2014/main" id="{522C0348-123A-40C3-9591-53565D76CE64}"/>
                </a:ext>
              </a:extLst>
            </p:cNvPr>
            <p:cNvPicPr>
              <a:picLocks noChangeAspect="1"/>
            </p:cNvPicPr>
            <p:nvPr/>
          </p:nvPicPr>
          <p:blipFill rotWithShape="1">
            <a:blip r:embed="rId4"/>
            <a:srcRect l="3214" t="14333" r="63157" b="31356"/>
            <a:stretch/>
          </p:blipFill>
          <p:spPr>
            <a:xfrm>
              <a:off x="4573481" y="4347438"/>
              <a:ext cx="1729454" cy="1551710"/>
            </a:xfrm>
            <a:prstGeom prst="rect">
              <a:avLst/>
            </a:prstGeom>
          </p:spPr>
        </p:pic>
        <p:pic>
          <p:nvPicPr>
            <p:cNvPr id="16" name="Picture 15" descr="A picture containing circle&#10;&#10;Description automatically generated">
              <a:extLst>
                <a:ext uri="{FF2B5EF4-FFF2-40B4-BE49-F238E27FC236}">
                  <a16:creationId xmlns:a16="http://schemas.microsoft.com/office/drawing/2014/main" id="{8084A065-7496-4149-AE85-FC793DB17E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Tree>
    <p:extLst>
      <p:ext uri="{BB962C8B-B14F-4D97-AF65-F5344CB8AC3E}">
        <p14:creationId xmlns:p14="http://schemas.microsoft.com/office/powerpoint/2010/main" val="352260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B9F796EE-0147-45F6-9EC1-2FEF1D460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123" y="2172211"/>
            <a:ext cx="4681056" cy="3120703"/>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Nonlinear SVM Classification Sklearn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53</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3" y="1737360"/>
            <a:ext cx="6117252" cy="378885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To implement this idea using Scikit-Learn,</a:t>
            </a:r>
          </a:p>
          <a:p>
            <a:pPr marL="800100" lvl="1" indent="-342900">
              <a:lnSpc>
                <a:spcPct val="150000"/>
              </a:lnSpc>
              <a:buFont typeface="Arial" panose="020B0604020202020204" pitchFamily="34" charset="0"/>
              <a:buChar char="•"/>
            </a:pPr>
            <a:r>
              <a:rPr lang="en-GB" dirty="0"/>
              <a:t>Create a Pipeline containing a </a:t>
            </a:r>
            <a:r>
              <a:rPr lang="en-GB" i="1" dirty="0" err="1"/>
              <a:t>PolynomialFeatures</a:t>
            </a:r>
            <a:r>
              <a:rPr lang="en-GB" dirty="0"/>
              <a:t> </a:t>
            </a:r>
            <a:r>
              <a:rPr lang="en-GB" i="1" dirty="0"/>
              <a:t>transformer</a:t>
            </a:r>
            <a:r>
              <a:rPr lang="en-GB" dirty="0"/>
              <a:t> </a:t>
            </a:r>
          </a:p>
          <a:p>
            <a:pPr marL="800100" lvl="1" indent="-342900">
              <a:lnSpc>
                <a:spcPct val="150000"/>
              </a:lnSpc>
              <a:buFont typeface="Arial" panose="020B0604020202020204" pitchFamily="34" charset="0"/>
              <a:buChar char="•"/>
            </a:pPr>
            <a:r>
              <a:rPr lang="en-GB" dirty="0"/>
              <a:t>Then a </a:t>
            </a:r>
            <a:r>
              <a:rPr lang="en-GB" dirty="0" err="1"/>
              <a:t>StandardScaler</a:t>
            </a:r>
            <a:r>
              <a:rPr lang="en-GB" dirty="0"/>
              <a:t> and a </a:t>
            </a:r>
            <a:r>
              <a:rPr lang="en-GB" dirty="0" err="1"/>
              <a:t>LinearSVC</a:t>
            </a:r>
            <a:r>
              <a:rPr lang="en-GB" dirty="0"/>
              <a:t>. </a:t>
            </a:r>
          </a:p>
          <a:p>
            <a:pPr marL="342900" indent="-342900">
              <a:lnSpc>
                <a:spcPct val="150000"/>
              </a:lnSpc>
              <a:buFont typeface="Arial" panose="020B0604020202020204" pitchFamily="34" charset="0"/>
              <a:buChar char="•"/>
            </a:pPr>
            <a:r>
              <a:rPr lang="en-GB" dirty="0"/>
              <a:t>Let’s test this on the moons dataset: </a:t>
            </a:r>
          </a:p>
          <a:p>
            <a:pPr marL="800100" lvl="1" indent="-342900">
              <a:lnSpc>
                <a:spcPct val="150000"/>
              </a:lnSpc>
              <a:buFont typeface="Arial" panose="020B0604020202020204" pitchFamily="34" charset="0"/>
              <a:buChar char="•"/>
            </a:pPr>
            <a:r>
              <a:rPr lang="en-GB" dirty="0"/>
              <a:t>This is a toy dataset for binary classification in which the data points are shaped as two interleaving half circles. You can generate this dataset using the </a:t>
            </a:r>
            <a:r>
              <a:rPr lang="en-GB" dirty="0" err="1"/>
              <a:t>make_moons</a:t>
            </a:r>
            <a:r>
              <a:rPr lang="en-GB" dirty="0"/>
              <a:t>() function:</a:t>
            </a:r>
          </a:p>
        </p:txBody>
      </p:sp>
    </p:spTree>
    <p:extLst>
      <p:ext uri="{BB962C8B-B14F-4D97-AF65-F5344CB8AC3E}">
        <p14:creationId xmlns:p14="http://schemas.microsoft.com/office/powerpoint/2010/main" val="4245899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Support Vector Machine (SVM)</a:t>
            </a:r>
            <a:br>
              <a:rPr lang="en-NZ" dirty="0"/>
            </a:br>
            <a:r>
              <a:rPr lang="en-NZ" dirty="0"/>
              <a:t>Nonlinear SVM Classification Sklearn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54</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3" y="1737360"/>
            <a:ext cx="9991287" cy="4662815"/>
          </a:xfrm>
          <a:prstGeom prst="rect">
            <a:avLst/>
          </a:prstGeom>
          <a:noFill/>
        </p:spPr>
        <p:txBody>
          <a:bodyPr wrap="square" numCol="2">
            <a:spAutoFit/>
          </a:bodyPr>
          <a:lstStyle/>
          <a:p>
            <a:pPr marL="342900" indent="-342900">
              <a:lnSpc>
                <a:spcPct val="150000"/>
              </a:lnSpc>
              <a:buFont typeface="Arial" panose="020B0604020202020204" pitchFamily="34" charset="0"/>
              <a:buChar char="•"/>
            </a:pPr>
            <a:r>
              <a:rPr lang="en-GB" dirty="0"/>
              <a:t>Importing the moon dataset and creating and fitting the nonlinear SVM model:</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a:lnSpc>
                <a:spcPct val="150000"/>
              </a:lnSpc>
            </a:pPr>
            <a:endParaRPr lang="en-GB" dirty="0"/>
          </a:p>
          <a:p>
            <a:pPr>
              <a:lnSpc>
                <a:spcPct val="150000"/>
              </a:lnSpc>
            </a:pPr>
            <a:endParaRPr lang="en-GB" dirty="0"/>
          </a:p>
          <a:p>
            <a:pPr marL="342900" indent="-342900">
              <a:lnSpc>
                <a:spcPct val="150000"/>
              </a:lnSpc>
              <a:buFont typeface="Arial" panose="020B0604020202020204" pitchFamily="34" charset="0"/>
              <a:buChar char="•"/>
            </a:pPr>
            <a:r>
              <a:rPr lang="en-GB" dirty="0"/>
              <a:t>Plotting the SVM classification result:</a:t>
            </a:r>
          </a:p>
          <a:p>
            <a:pPr marL="342900" indent="-342900">
              <a:lnSpc>
                <a:spcPct val="150000"/>
              </a:lnSpc>
              <a:buFont typeface="Arial" panose="020B0604020202020204" pitchFamily="34" charset="0"/>
              <a:buChar char="•"/>
            </a:pPr>
            <a:endParaRPr lang="en-GB" dirty="0"/>
          </a:p>
        </p:txBody>
      </p:sp>
      <p:sp>
        <p:nvSpPr>
          <p:cNvPr id="11" name="TextBox 10">
            <a:extLst>
              <a:ext uri="{FF2B5EF4-FFF2-40B4-BE49-F238E27FC236}">
                <a16:creationId xmlns:a16="http://schemas.microsoft.com/office/drawing/2014/main" id="{705AC0EA-8009-47A9-9001-16485465714D}"/>
              </a:ext>
            </a:extLst>
          </p:cNvPr>
          <p:cNvSpPr txBox="1"/>
          <p:nvPr/>
        </p:nvSpPr>
        <p:spPr>
          <a:xfrm>
            <a:off x="1164393" y="3102899"/>
            <a:ext cx="4486013" cy="2492990"/>
          </a:xfrm>
          <a:prstGeom prst="rect">
            <a:avLst/>
          </a:prstGeom>
          <a:noFill/>
        </p:spPr>
        <p:txBody>
          <a:bodyPr wrap="square">
            <a:spAutoFit/>
          </a:bodyPr>
          <a:lstStyle/>
          <a:p>
            <a:r>
              <a:rPr lang="en-NZ" sz="1200" dirty="0"/>
              <a:t>from </a:t>
            </a:r>
            <a:r>
              <a:rPr lang="en-NZ" sz="1200" dirty="0" err="1"/>
              <a:t>sklearn.datasets</a:t>
            </a:r>
            <a:r>
              <a:rPr lang="en-NZ" sz="1200" dirty="0"/>
              <a:t> import </a:t>
            </a:r>
            <a:r>
              <a:rPr lang="en-NZ" sz="1200" dirty="0" err="1"/>
              <a:t>make_moons</a:t>
            </a:r>
            <a:endParaRPr lang="en-NZ" sz="1200" dirty="0"/>
          </a:p>
          <a:p>
            <a:r>
              <a:rPr lang="en-NZ" sz="1200" dirty="0"/>
              <a:t>from </a:t>
            </a:r>
            <a:r>
              <a:rPr lang="en-NZ" sz="1200" dirty="0" err="1"/>
              <a:t>sklearn.pipeline</a:t>
            </a:r>
            <a:r>
              <a:rPr lang="en-NZ" sz="1200" dirty="0"/>
              <a:t> import Pipeline</a:t>
            </a:r>
          </a:p>
          <a:p>
            <a:r>
              <a:rPr lang="en-NZ" sz="1200" dirty="0"/>
              <a:t>from </a:t>
            </a:r>
            <a:r>
              <a:rPr lang="en-NZ" sz="1200" dirty="0" err="1"/>
              <a:t>sklearn.preprocessing</a:t>
            </a:r>
            <a:r>
              <a:rPr lang="en-NZ" sz="1200" dirty="0"/>
              <a:t> import </a:t>
            </a:r>
            <a:r>
              <a:rPr lang="en-NZ" sz="1200" dirty="0" err="1"/>
              <a:t>PolynomialFeatures</a:t>
            </a:r>
            <a:endParaRPr lang="en-NZ" sz="1200" dirty="0"/>
          </a:p>
          <a:p>
            <a:endParaRPr lang="en-NZ" sz="1200" dirty="0"/>
          </a:p>
          <a:p>
            <a:r>
              <a:rPr lang="en-GB" sz="1200" dirty="0"/>
              <a:t>X, y = </a:t>
            </a:r>
            <a:r>
              <a:rPr lang="en-GB" sz="1200" dirty="0" err="1"/>
              <a:t>make_moons</a:t>
            </a:r>
            <a:r>
              <a:rPr lang="en-GB" sz="1200" dirty="0"/>
              <a:t>(</a:t>
            </a:r>
            <a:r>
              <a:rPr lang="en-GB" sz="1200" dirty="0" err="1"/>
              <a:t>n_samples</a:t>
            </a:r>
            <a:r>
              <a:rPr lang="en-GB" sz="1200" dirty="0"/>
              <a:t>=100, noise=0.15, </a:t>
            </a:r>
            <a:r>
              <a:rPr lang="en-GB" sz="1200" dirty="0" err="1"/>
              <a:t>random_state</a:t>
            </a:r>
            <a:r>
              <a:rPr lang="en-GB" sz="1200" dirty="0"/>
              <a:t>=42)</a:t>
            </a:r>
            <a:endParaRPr lang="en-NZ" sz="1200" dirty="0"/>
          </a:p>
          <a:p>
            <a:endParaRPr lang="en-NZ" sz="1200" dirty="0"/>
          </a:p>
          <a:p>
            <a:r>
              <a:rPr lang="en-NZ" sz="1200" dirty="0" err="1"/>
              <a:t>polynomial_svm_clf</a:t>
            </a:r>
            <a:r>
              <a:rPr lang="en-NZ" sz="1200" dirty="0"/>
              <a:t> = Pipeline([</a:t>
            </a:r>
          </a:p>
          <a:p>
            <a:r>
              <a:rPr lang="en-NZ" sz="1200" dirty="0"/>
              <a:t>        ("</a:t>
            </a:r>
            <a:r>
              <a:rPr lang="en-NZ" sz="1200" dirty="0" err="1"/>
              <a:t>poly_features</a:t>
            </a:r>
            <a:r>
              <a:rPr lang="en-NZ" sz="1200" dirty="0"/>
              <a:t>", </a:t>
            </a:r>
            <a:r>
              <a:rPr lang="en-NZ" sz="1200" dirty="0" err="1"/>
              <a:t>PolynomialFeatures</a:t>
            </a:r>
            <a:r>
              <a:rPr lang="en-NZ" sz="1200" dirty="0"/>
              <a:t>(degree=3)),</a:t>
            </a:r>
          </a:p>
          <a:p>
            <a:r>
              <a:rPr lang="en-NZ" sz="1200" dirty="0"/>
              <a:t>        ("scaler", </a:t>
            </a:r>
            <a:r>
              <a:rPr lang="en-NZ" sz="1200" dirty="0" err="1"/>
              <a:t>StandardScaler</a:t>
            </a:r>
            <a:r>
              <a:rPr lang="en-NZ" sz="1200" dirty="0"/>
              <a:t>()),</a:t>
            </a:r>
          </a:p>
          <a:p>
            <a:r>
              <a:rPr lang="en-NZ" sz="1200" dirty="0"/>
              <a:t>        ("</a:t>
            </a:r>
            <a:r>
              <a:rPr lang="en-NZ" sz="1200" dirty="0" err="1"/>
              <a:t>svm_clf</a:t>
            </a:r>
            <a:r>
              <a:rPr lang="en-NZ" sz="1200" dirty="0"/>
              <a:t>", </a:t>
            </a:r>
            <a:r>
              <a:rPr lang="en-NZ" sz="1200" dirty="0" err="1"/>
              <a:t>LinearSVC</a:t>
            </a:r>
            <a:r>
              <a:rPr lang="en-NZ" sz="1200" dirty="0"/>
              <a:t>(C=10, loss="hinge", </a:t>
            </a:r>
            <a:r>
              <a:rPr lang="en-NZ" sz="1200" dirty="0" err="1"/>
              <a:t>random_state</a:t>
            </a:r>
            <a:r>
              <a:rPr lang="en-NZ" sz="1200" dirty="0"/>
              <a:t>=42))</a:t>
            </a:r>
          </a:p>
          <a:p>
            <a:r>
              <a:rPr lang="en-NZ" sz="1200" dirty="0"/>
              <a:t>    ])</a:t>
            </a:r>
          </a:p>
          <a:p>
            <a:endParaRPr lang="en-NZ" sz="1200" dirty="0"/>
          </a:p>
          <a:p>
            <a:r>
              <a:rPr lang="en-NZ" sz="1200" dirty="0" err="1"/>
              <a:t>polynomial_svm_clf.fit</a:t>
            </a:r>
            <a:r>
              <a:rPr lang="en-NZ" sz="1200" dirty="0"/>
              <a:t>(X, y)</a:t>
            </a:r>
          </a:p>
        </p:txBody>
      </p:sp>
      <p:sp>
        <p:nvSpPr>
          <p:cNvPr id="13" name="TextBox 12">
            <a:extLst>
              <a:ext uri="{FF2B5EF4-FFF2-40B4-BE49-F238E27FC236}">
                <a16:creationId xmlns:a16="http://schemas.microsoft.com/office/drawing/2014/main" id="{35BBECAB-6CC5-4216-A223-4665E746D1BD}"/>
              </a:ext>
            </a:extLst>
          </p:cNvPr>
          <p:cNvSpPr txBox="1"/>
          <p:nvPr/>
        </p:nvSpPr>
        <p:spPr>
          <a:xfrm>
            <a:off x="6243170" y="2164224"/>
            <a:ext cx="4784437" cy="4154984"/>
          </a:xfrm>
          <a:prstGeom prst="rect">
            <a:avLst/>
          </a:prstGeom>
          <a:noFill/>
        </p:spPr>
        <p:txBody>
          <a:bodyPr wrap="square">
            <a:spAutoFit/>
          </a:bodyPr>
          <a:lstStyle/>
          <a:p>
            <a:r>
              <a:rPr lang="en-NZ" sz="1200" dirty="0"/>
              <a:t>def </a:t>
            </a:r>
            <a:r>
              <a:rPr lang="en-NZ" sz="1200" dirty="0" err="1"/>
              <a:t>plot_predictions</a:t>
            </a:r>
            <a:r>
              <a:rPr lang="en-NZ" sz="1200" dirty="0"/>
              <a:t>(</a:t>
            </a:r>
            <a:r>
              <a:rPr lang="en-NZ" sz="1200" dirty="0" err="1"/>
              <a:t>clf</a:t>
            </a:r>
            <a:r>
              <a:rPr lang="en-NZ" sz="1200" dirty="0"/>
              <a:t>, axes):</a:t>
            </a:r>
          </a:p>
          <a:p>
            <a:r>
              <a:rPr lang="en-NZ" sz="1200" dirty="0"/>
              <a:t>    x0s = </a:t>
            </a:r>
            <a:r>
              <a:rPr lang="en-NZ" sz="1200" dirty="0" err="1"/>
              <a:t>np.linspace</a:t>
            </a:r>
            <a:r>
              <a:rPr lang="en-NZ" sz="1200" dirty="0"/>
              <a:t>(axes[0], axes[1], 100)</a:t>
            </a:r>
          </a:p>
          <a:p>
            <a:r>
              <a:rPr lang="en-NZ" sz="1200" dirty="0"/>
              <a:t>    x1s = </a:t>
            </a:r>
            <a:r>
              <a:rPr lang="en-NZ" sz="1200" dirty="0" err="1"/>
              <a:t>np.linspace</a:t>
            </a:r>
            <a:r>
              <a:rPr lang="en-NZ" sz="1200" dirty="0"/>
              <a:t>(axes[2], axes[3], 100)</a:t>
            </a:r>
          </a:p>
          <a:p>
            <a:r>
              <a:rPr lang="en-NZ" sz="1200" dirty="0"/>
              <a:t>    x0, x1 = </a:t>
            </a:r>
            <a:r>
              <a:rPr lang="en-NZ" sz="1200" dirty="0" err="1"/>
              <a:t>np.meshgrid</a:t>
            </a:r>
            <a:r>
              <a:rPr lang="en-NZ" sz="1200" dirty="0"/>
              <a:t>(x0s, x1s)</a:t>
            </a:r>
          </a:p>
          <a:p>
            <a:r>
              <a:rPr lang="en-NZ" sz="1200" dirty="0"/>
              <a:t>    X = </a:t>
            </a:r>
            <a:r>
              <a:rPr lang="en-NZ" sz="1200" dirty="0" err="1"/>
              <a:t>np.c</a:t>
            </a:r>
            <a:r>
              <a:rPr lang="en-NZ" sz="1200" dirty="0"/>
              <a:t>_[x0.ravel(), x1.ravel()]</a:t>
            </a:r>
          </a:p>
          <a:p>
            <a:r>
              <a:rPr lang="en-NZ" sz="1200" dirty="0"/>
              <a:t>    </a:t>
            </a:r>
            <a:r>
              <a:rPr lang="en-NZ" sz="1200" dirty="0" err="1"/>
              <a:t>y_pred</a:t>
            </a:r>
            <a:r>
              <a:rPr lang="en-NZ" sz="1200" dirty="0"/>
              <a:t> = </a:t>
            </a:r>
            <a:r>
              <a:rPr lang="en-NZ" sz="1200" dirty="0" err="1"/>
              <a:t>clf.predict</a:t>
            </a:r>
            <a:r>
              <a:rPr lang="en-NZ" sz="1200" dirty="0"/>
              <a:t>(X).reshape(x0.shape)</a:t>
            </a:r>
          </a:p>
          <a:p>
            <a:r>
              <a:rPr lang="en-NZ" sz="1200" dirty="0"/>
              <a:t>    </a:t>
            </a:r>
            <a:r>
              <a:rPr lang="en-NZ" sz="1200" dirty="0" err="1"/>
              <a:t>y_decision</a:t>
            </a:r>
            <a:r>
              <a:rPr lang="en-NZ" sz="1200" dirty="0"/>
              <a:t> = </a:t>
            </a:r>
            <a:r>
              <a:rPr lang="en-NZ" sz="1200" dirty="0" err="1"/>
              <a:t>clf.decision_function</a:t>
            </a:r>
            <a:r>
              <a:rPr lang="en-NZ" sz="1200" dirty="0"/>
              <a:t>(X).reshape(x0.shape)</a:t>
            </a:r>
          </a:p>
          <a:p>
            <a:r>
              <a:rPr lang="en-NZ" sz="1200" dirty="0"/>
              <a:t>    </a:t>
            </a:r>
            <a:r>
              <a:rPr lang="en-NZ" sz="1200" dirty="0" err="1"/>
              <a:t>plt.contourf</a:t>
            </a:r>
            <a:r>
              <a:rPr lang="en-NZ" sz="1200" dirty="0"/>
              <a:t>(x0, x1, </a:t>
            </a:r>
            <a:r>
              <a:rPr lang="en-NZ" sz="1200" dirty="0" err="1"/>
              <a:t>y_pred</a:t>
            </a:r>
            <a:r>
              <a:rPr lang="en-NZ" sz="1200" dirty="0"/>
              <a:t>, </a:t>
            </a:r>
            <a:r>
              <a:rPr lang="en-NZ" sz="1200" dirty="0" err="1"/>
              <a:t>cmap</a:t>
            </a:r>
            <a:r>
              <a:rPr lang="en-NZ" sz="1200" dirty="0"/>
              <a:t>=</a:t>
            </a:r>
            <a:r>
              <a:rPr lang="en-NZ" sz="1200" dirty="0" err="1"/>
              <a:t>plt.cm.brg</a:t>
            </a:r>
            <a:r>
              <a:rPr lang="en-NZ" sz="1200" dirty="0"/>
              <a:t>, alpha=0.2)</a:t>
            </a:r>
          </a:p>
          <a:p>
            <a:r>
              <a:rPr lang="en-NZ" sz="1200" dirty="0"/>
              <a:t>    </a:t>
            </a:r>
            <a:r>
              <a:rPr lang="en-NZ" sz="1200" dirty="0" err="1"/>
              <a:t>plt.contourf</a:t>
            </a:r>
            <a:r>
              <a:rPr lang="en-NZ" sz="1200" dirty="0"/>
              <a:t>(x0, x1, </a:t>
            </a:r>
            <a:r>
              <a:rPr lang="en-NZ" sz="1200" dirty="0" err="1"/>
              <a:t>y_decision</a:t>
            </a:r>
            <a:r>
              <a:rPr lang="en-NZ" sz="1200" dirty="0"/>
              <a:t>, </a:t>
            </a:r>
            <a:r>
              <a:rPr lang="en-NZ" sz="1200" dirty="0" err="1"/>
              <a:t>cmap</a:t>
            </a:r>
            <a:r>
              <a:rPr lang="en-NZ" sz="1200" dirty="0"/>
              <a:t>=</a:t>
            </a:r>
            <a:r>
              <a:rPr lang="en-NZ" sz="1200" dirty="0" err="1"/>
              <a:t>plt.cm.brg</a:t>
            </a:r>
            <a:r>
              <a:rPr lang="en-NZ" sz="1200" dirty="0"/>
              <a:t>, alpha=0.1)</a:t>
            </a:r>
          </a:p>
          <a:p>
            <a:endParaRPr lang="en-NZ" sz="1200" dirty="0"/>
          </a:p>
          <a:p>
            <a:r>
              <a:rPr lang="en-NZ" sz="1200" dirty="0"/>
              <a:t>def </a:t>
            </a:r>
            <a:r>
              <a:rPr lang="en-NZ" sz="1200" dirty="0" err="1"/>
              <a:t>plot_dataset</a:t>
            </a:r>
            <a:r>
              <a:rPr lang="en-NZ" sz="1200" dirty="0"/>
              <a:t>(X, y, axes):</a:t>
            </a:r>
          </a:p>
          <a:p>
            <a:r>
              <a:rPr lang="en-NZ" sz="1200" dirty="0"/>
              <a:t>    </a:t>
            </a:r>
            <a:r>
              <a:rPr lang="en-NZ" sz="1200" dirty="0" err="1"/>
              <a:t>plt.plot</a:t>
            </a:r>
            <a:r>
              <a:rPr lang="en-NZ" sz="1200" dirty="0"/>
              <a:t>(X[:, 0][y==0], X[:, 1][y==0], "bs")</a:t>
            </a:r>
          </a:p>
          <a:p>
            <a:r>
              <a:rPr lang="en-NZ" sz="1200" dirty="0"/>
              <a:t>    </a:t>
            </a:r>
            <a:r>
              <a:rPr lang="en-NZ" sz="1200" dirty="0" err="1"/>
              <a:t>plt.plot</a:t>
            </a:r>
            <a:r>
              <a:rPr lang="en-NZ" sz="1200" dirty="0"/>
              <a:t>(X[:, 0][y==1], X[:, 1][y==1], "g^")</a:t>
            </a:r>
          </a:p>
          <a:p>
            <a:r>
              <a:rPr lang="en-NZ" sz="1200" dirty="0"/>
              <a:t>    </a:t>
            </a:r>
            <a:r>
              <a:rPr lang="en-NZ" sz="1200" dirty="0" err="1"/>
              <a:t>plt.axis</a:t>
            </a:r>
            <a:r>
              <a:rPr lang="en-NZ" sz="1200" dirty="0"/>
              <a:t>(axes)</a:t>
            </a:r>
          </a:p>
          <a:p>
            <a:r>
              <a:rPr lang="en-NZ" sz="1200" dirty="0"/>
              <a:t>    </a:t>
            </a:r>
            <a:r>
              <a:rPr lang="en-NZ" sz="1200" dirty="0" err="1"/>
              <a:t>plt.grid</a:t>
            </a:r>
            <a:r>
              <a:rPr lang="en-NZ" sz="1200" dirty="0"/>
              <a:t>(True, which='both')</a:t>
            </a:r>
          </a:p>
          <a:p>
            <a:r>
              <a:rPr lang="en-NZ" sz="1200" dirty="0"/>
              <a:t>    </a:t>
            </a:r>
            <a:r>
              <a:rPr lang="en-NZ" sz="1200" dirty="0" err="1"/>
              <a:t>plt.xlabel</a:t>
            </a:r>
            <a:r>
              <a:rPr lang="en-NZ" sz="1200" dirty="0"/>
              <a:t>(r"$x_1$", </a:t>
            </a:r>
            <a:r>
              <a:rPr lang="en-NZ" sz="1200" dirty="0" err="1"/>
              <a:t>fontsize</a:t>
            </a:r>
            <a:r>
              <a:rPr lang="en-NZ" sz="1200" dirty="0"/>
              <a:t>=20)</a:t>
            </a:r>
          </a:p>
          <a:p>
            <a:r>
              <a:rPr lang="en-NZ" sz="1200" dirty="0"/>
              <a:t>    </a:t>
            </a:r>
            <a:r>
              <a:rPr lang="en-NZ" sz="1200" dirty="0" err="1"/>
              <a:t>plt.ylabel</a:t>
            </a:r>
            <a:r>
              <a:rPr lang="en-NZ" sz="1200" dirty="0"/>
              <a:t>(r"$x_2$", </a:t>
            </a:r>
            <a:r>
              <a:rPr lang="en-NZ" sz="1200" dirty="0" err="1"/>
              <a:t>fontsize</a:t>
            </a:r>
            <a:r>
              <a:rPr lang="en-NZ" sz="1200" dirty="0"/>
              <a:t>=20, rotation=0)</a:t>
            </a:r>
          </a:p>
          <a:p>
            <a:r>
              <a:rPr lang="en-NZ" sz="1200" dirty="0"/>
              <a:t>    </a:t>
            </a:r>
          </a:p>
          <a:p>
            <a:r>
              <a:rPr lang="en-NZ" sz="1200" dirty="0" err="1"/>
              <a:t>plot_predictions</a:t>
            </a:r>
            <a:r>
              <a:rPr lang="en-NZ" sz="1200" dirty="0"/>
              <a:t>(</a:t>
            </a:r>
            <a:r>
              <a:rPr lang="en-NZ" sz="1200" dirty="0" err="1"/>
              <a:t>polynomial_svm_clf</a:t>
            </a:r>
            <a:r>
              <a:rPr lang="en-NZ" sz="1200" dirty="0"/>
              <a:t>, [-1.5, 2.5, -1, 1.5])</a:t>
            </a:r>
          </a:p>
          <a:p>
            <a:r>
              <a:rPr lang="en-NZ" sz="1200" dirty="0" err="1"/>
              <a:t>plot_dataset</a:t>
            </a:r>
            <a:r>
              <a:rPr lang="en-NZ" sz="1200" dirty="0"/>
              <a:t>(X, y, [-1.5, 2.5, -1, 1.5])</a:t>
            </a:r>
          </a:p>
          <a:p>
            <a:endParaRPr lang="en-NZ" sz="1200" dirty="0"/>
          </a:p>
          <a:p>
            <a:r>
              <a:rPr lang="en-NZ" sz="1200" dirty="0" err="1"/>
              <a:t>plt.show</a:t>
            </a:r>
            <a:r>
              <a:rPr lang="en-NZ" sz="1200" dirty="0"/>
              <a:t>()</a:t>
            </a:r>
          </a:p>
        </p:txBody>
      </p:sp>
    </p:spTree>
    <p:extLst>
      <p:ext uri="{BB962C8B-B14F-4D97-AF65-F5344CB8AC3E}">
        <p14:creationId xmlns:p14="http://schemas.microsoft.com/office/powerpoint/2010/main" val="1051974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fontScale="90000"/>
          </a:bodyPr>
          <a:lstStyle/>
          <a:p>
            <a:r>
              <a:rPr lang="en-NZ" dirty="0"/>
              <a:t>Support Vector Machine (SVM)</a:t>
            </a:r>
            <a:br>
              <a:rPr lang="en-NZ" dirty="0"/>
            </a:br>
            <a:r>
              <a:rPr lang="en-NZ" dirty="0"/>
              <a:t>Nonlinear SVM Classification Sklearn</a:t>
            </a:r>
            <a:br>
              <a:rPr lang="en-NZ" dirty="0"/>
            </a:br>
            <a:r>
              <a:rPr lang="en-NZ" dirty="0"/>
              <a:t>Polynomial Kernel Sklearn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55</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7" cy="295786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Let’s test the kernel trick on the moons dataset:</a:t>
            </a:r>
          </a:p>
          <a:p>
            <a:pPr marL="342900" indent="-342900">
              <a:lnSpc>
                <a:spcPct val="150000"/>
              </a:lnSpc>
              <a:buFont typeface="Arial" panose="020B0604020202020204" pitchFamily="34" charset="0"/>
              <a:buChar char="•"/>
            </a:pPr>
            <a:r>
              <a:rPr lang="en-GB" dirty="0"/>
              <a:t>This code trains an SVM classifier using a third-degree polynomial kernel:</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a:lnSpc>
                <a:spcPct val="150000"/>
              </a:lnSpc>
            </a:pPr>
            <a:r>
              <a:rPr lang="en-GB" dirty="0"/>
              <a:t> </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r>
              <a:rPr lang="en-GB" dirty="0"/>
              <a:t>This code trains an SVM classifier using a 10th-degree polynomial kernel: </a:t>
            </a:r>
          </a:p>
        </p:txBody>
      </p:sp>
      <p:sp>
        <p:nvSpPr>
          <p:cNvPr id="8" name="TextBox 7">
            <a:extLst>
              <a:ext uri="{FF2B5EF4-FFF2-40B4-BE49-F238E27FC236}">
                <a16:creationId xmlns:a16="http://schemas.microsoft.com/office/drawing/2014/main" id="{FD06EEC1-C1A9-46E6-A831-732FB8C9B169}"/>
              </a:ext>
            </a:extLst>
          </p:cNvPr>
          <p:cNvSpPr txBox="1"/>
          <p:nvPr/>
        </p:nvSpPr>
        <p:spPr>
          <a:xfrm>
            <a:off x="6972933" y="2713577"/>
            <a:ext cx="4182746" cy="1384995"/>
          </a:xfrm>
          <a:prstGeom prst="rect">
            <a:avLst/>
          </a:prstGeom>
          <a:noFill/>
        </p:spPr>
        <p:txBody>
          <a:bodyPr wrap="square">
            <a:spAutoFit/>
          </a:bodyPr>
          <a:lstStyle/>
          <a:p>
            <a:r>
              <a:rPr lang="en-NZ" sz="1200" dirty="0"/>
              <a:t>from </a:t>
            </a:r>
            <a:r>
              <a:rPr lang="en-NZ" sz="1200" dirty="0" err="1"/>
              <a:t>sklearn.svm</a:t>
            </a:r>
            <a:r>
              <a:rPr lang="en-NZ" sz="1200" dirty="0"/>
              <a:t> import SVC</a:t>
            </a:r>
          </a:p>
          <a:p>
            <a:endParaRPr lang="en-NZ" sz="1200" dirty="0"/>
          </a:p>
          <a:p>
            <a:r>
              <a:rPr lang="en-NZ" sz="1200" dirty="0" err="1"/>
              <a:t>poly_kernel_svm_clf</a:t>
            </a:r>
            <a:r>
              <a:rPr lang="en-NZ" sz="1200" dirty="0"/>
              <a:t> = Pipeline([</a:t>
            </a:r>
          </a:p>
          <a:p>
            <a:r>
              <a:rPr lang="en-NZ" sz="1200" dirty="0"/>
              <a:t>        ("scaler", </a:t>
            </a:r>
            <a:r>
              <a:rPr lang="en-NZ" sz="1200" dirty="0" err="1"/>
              <a:t>StandardScaler</a:t>
            </a:r>
            <a:r>
              <a:rPr lang="en-NZ" sz="1200" dirty="0"/>
              <a:t>()),</a:t>
            </a:r>
          </a:p>
          <a:p>
            <a:r>
              <a:rPr lang="en-NZ" sz="1200" dirty="0"/>
              <a:t>        ("</a:t>
            </a:r>
            <a:r>
              <a:rPr lang="en-NZ" sz="1200" dirty="0" err="1"/>
              <a:t>svm_clf</a:t>
            </a:r>
            <a:r>
              <a:rPr lang="en-NZ" sz="1200" dirty="0"/>
              <a:t>", SVC(kernel="poly", degree=3, coef0=1, C=5))</a:t>
            </a:r>
          </a:p>
          <a:p>
            <a:r>
              <a:rPr lang="en-NZ" sz="1200" dirty="0"/>
              <a:t>    ])</a:t>
            </a:r>
          </a:p>
          <a:p>
            <a:r>
              <a:rPr lang="en-NZ" sz="1200" dirty="0" err="1"/>
              <a:t>poly_kernel_svm_clf.fit</a:t>
            </a:r>
            <a:r>
              <a:rPr lang="en-NZ" sz="1200" dirty="0"/>
              <a:t>(X, y)</a:t>
            </a:r>
          </a:p>
        </p:txBody>
      </p:sp>
      <p:sp>
        <p:nvSpPr>
          <p:cNvPr id="11" name="TextBox 10">
            <a:extLst>
              <a:ext uri="{FF2B5EF4-FFF2-40B4-BE49-F238E27FC236}">
                <a16:creationId xmlns:a16="http://schemas.microsoft.com/office/drawing/2014/main" id="{6FE81A2B-3985-44BE-B480-A8CADA85F5EF}"/>
              </a:ext>
            </a:extLst>
          </p:cNvPr>
          <p:cNvSpPr txBox="1"/>
          <p:nvPr/>
        </p:nvSpPr>
        <p:spPr>
          <a:xfrm>
            <a:off x="6972933" y="4953185"/>
            <a:ext cx="4469235" cy="1015663"/>
          </a:xfrm>
          <a:prstGeom prst="rect">
            <a:avLst/>
          </a:prstGeom>
          <a:noFill/>
        </p:spPr>
        <p:txBody>
          <a:bodyPr wrap="square">
            <a:spAutoFit/>
          </a:bodyPr>
          <a:lstStyle/>
          <a:p>
            <a:r>
              <a:rPr lang="en-NZ" sz="1200" dirty="0"/>
              <a:t>poly100_kernel_svm_clf = Pipeline([</a:t>
            </a:r>
          </a:p>
          <a:p>
            <a:r>
              <a:rPr lang="en-NZ" sz="1200" dirty="0"/>
              <a:t>        ("scaler", </a:t>
            </a:r>
            <a:r>
              <a:rPr lang="en-NZ" sz="1200" dirty="0" err="1"/>
              <a:t>StandardScaler</a:t>
            </a:r>
            <a:r>
              <a:rPr lang="en-NZ" sz="1200" dirty="0"/>
              <a:t>()),</a:t>
            </a:r>
          </a:p>
          <a:p>
            <a:r>
              <a:rPr lang="en-NZ" sz="1200" dirty="0"/>
              <a:t>        ("</a:t>
            </a:r>
            <a:r>
              <a:rPr lang="en-NZ" sz="1200" dirty="0" err="1"/>
              <a:t>svm_clf</a:t>
            </a:r>
            <a:r>
              <a:rPr lang="en-NZ" sz="1200" dirty="0"/>
              <a:t>", SVC(kernel="poly", degree=10, coef0=100, C=5))</a:t>
            </a:r>
          </a:p>
          <a:p>
            <a:r>
              <a:rPr lang="en-NZ" sz="1200" dirty="0"/>
              <a:t>    ])</a:t>
            </a:r>
          </a:p>
          <a:p>
            <a:r>
              <a:rPr lang="en-NZ" sz="1200" dirty="0"/>
              <a:t>poly100_kernel_svm_clf.fit(X, y)</a:t>
            </a:r>
          </a:p>
        </p:txBody>
      </p:sp>
    </p:spTree>
    <p:extLst>
      <p:ext uri="{BB962C8B-B14F-4D97-AF65-F5344CB8AC3E}">
        <p14:creationId xmlns:p14="http://schemas.microsoft.com/office/powerpoint/2010/main" val="124658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fontScale="90000"/>
          </a:bodyPr>
          <a:lstStyle/>
          <a:p>
            <a:r>
              <a:rPr lang="en-NZ" dirty="0"/>
              <a:t>Support Vector Machine (SVM)</a:t>
            </a:r>
            <a:br>
              <a:rPr lang="en-NZ" dirty="0"/>
            </a:br>
            <a:r>
              <a:rPr lang="en-NZ" dirty="0"/>
              <a:t>Nonlinear SVM Classification Sklearn</a:t>
            </a:r>
            <a:br>
              <a:rPr lang="en-NZ" dirty="0"/>
            </a:br>
            <a:r>
              <a:rPr lang="en-NZ" dirty="0"/>
              <a:t>Polynomial Kernel Sklearn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56</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594283" y="1737361"/>
            <a:ext cx="6972587" cy="23162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Plotting the model:</a:t>
            </a:r>
            <a:endParaRPr lang="en-GB" sz="1600" dirty="0"/>
          </a:p>
          <a:p>
            <a:pPr marL="800100" lvl="1" indent="-342900">
              <a:lnSpc>
                <a:spcPct val="150000"/>
              </a:lnSpc>
              <a:buFont typeface="Arial" panose="020B0604020202020204" pitchFamily="34" charset="0"/>
              <a:buChar char="•"/>
            </a:pPr>
            <a:r>
              <a:rPr lang="en-GB" sz="1600" dirty="0"/>
              <a:t>If your model is overfitting, you might want to reduce the polynomial degree. </a:t>
            </a:r>
          </a:p>
          <a:p>
            <a:pPr marL="800100" lvl="1" indent="-342900">
              <a:lnSpc>
                <a:spcPct val="150000"/>
              </a:lnSpc>
              <a:buFont typeface="Arial" panose="020B0604020202020204" pitchFamily="34" charset="0"/>
              <a:buChar char="•"/>
            </a:pPr>
            <a:r>
              <a:rPr lang="en-GB" sz="1600" dirty="0"/>
              <a:t>If it is underfitting, you can try increasing it. </a:t>
            </a:r>
          </a:p>
          <a:p>
            <a:pPr marL="800100" lvl="1" indent="-342900">
              <a:lnSpc>
                <a:spcPct val="150000"/>
              </a:lnSpc>
              <a:buFont typeface="Arial" panose="020B0604020202020204" pitchFamily="34" charset="0"/>
              <a:buChar char="•"/>
            </a:pPr>
            <a:r>
              <a:rPr lang="en-GB" sz="1600" dirty="0"/>
              <a:t>The hyperparameter </a:t>
            </a:r>
            <a:r>
              <a:rPr lang="en-GB" sz="1600" b="1" i="1" dirty="0"/>
              <a:t>coef0</a:t>
            </a:r>
            <a:r>
              <a:rPr lang="en-GB" sz="1600" dirty="0"/>
              <a:t> controls how much the model is influenced by high-degree polynomials versus low-degree polynomials.</a:t>
            </a:r>
          </a:p>
        </p:txBody>
      </p:sp>
      <p:sp>
        <p:nvSpPr>
          <p:cNvPr id="8" name="TextBox 7">
            <a:extLst>
              <a:ext uri="{FF2B5EF4-FFF2-40B4-BE49-F238E27FC236}">
                <a16:creationId xmlns:a16="http://schemas.microsoft.com/office/drawing/2014/main" id="{1A59C2DD-6368-4C70-B851-57F3436FB297}"/>
              </a:ext>
            </a:extLst>
          </p:cNvPr>
          <p:cNvSpPr txBox="1"/>
          <p:nvPr/>
        </p:nvSpPr>
        <p:spPr>
          <a:xfrm>
            <a:off x="7386331" y="1791754"/>
            <a:ext cx="4150096" cy="2492990"/>
          </a:xfrm>
          <a:prstGeom prst="rect">
            <a:avLst/>
          </a:prstGeom>
          <a:noFill/>
        </p:spPr>
        <p:txBody>
          <a:bodyPr wrap="square">
            <a:spAutoFit/>
          </a:bodyPr>
          <a:lstStyle/>
          <a:p>
            <a:r>
              <a:rPr lang="en-NZ" sz="1200" dirty="0"/>
              <a:t>fig, axes = </a:t>
            </a:r>
            <a:r>
              <a:rPr lang="en-NZ" sz="1200" dirty="0" err="1"/>
              <a:t>plt.subplots</a:t>
            </a:r>
            <a:r>
              <a:rPr lang="en-NZ" sz="1200" dirty="0"/>
              <a:t>(</a:t>
            </a:r>
            <a:r>
              <a:rPr lang="en-NZ" sz="1200" dirty="0" err="1"/>
              <a:t>ncols</a:t>
            </a:r>
            <a:r>
              <a:rPr lang="en-NZ" sz="1200" dirty="0"/>
              <a:t>=2, </a:t>
            </a:r>
            <a:r>
              <a:rPr lang="en-NZ" sz="1200" dirty="0" err="1"/>
              <a:t>figsize</a:t>
            </a:r>
            <a:r>
              <a:rPr lang="en-NZ" sz="1200" dirty="0"/>
              <a:t>=(10.5, 4), </a:t>
            </a:r>
            <a:r>
              <a:rPr lang="en-NZ" sz="1200" dirty="0" err="1"/>
              <a:t>sharey</a:t>
            </a:r>
            <a:r>
              <a:rPr lang="en-NZ" sz="1200" dirty="0"/>
              <a:t>=True)</a:t>
            </a:r>
          </a:p>
          <a:p>
            <a:endParaRPr lang="en-NZ" sz="1200" dirty="0"/>
          </a:p>
          <a:p>
            <a:r>
              <a:rPr lang="en-NZ" sz="1200" dirty="0" err="1"/>
              <a:t>plt.sca</a:t>
            </a:r>
            <a:r>
              <a:rPr lang="en-NZ" sz="1200" dirty="0"/>
              <a:t>(axes[0])</a:t>
            </a:r>
          </a:p>
          <a:p>
            <a:r>
              <a:rPr lang="en-NZ" sz="1200" dirty="0" err="1"/>
              <a:t>plot_predictions</a:t>
            </a:r>
            <a:r>
              <a:rPr lang="en-NZ" sz="1200" dirty="0"/>
              <a:t>(</a:t>
            </a:r>
            <a:r>
              <a:rPr lang="en-NZ" sz="1200" dirty="0" err="1"/>
              <a:t>poly_kernel_svm_clf</a:t>
            </a:r>
            <a:r>
              <a:rPr lang="en-NZ" sz="1200" dirty="0"/>
              <a:t>, [-1.5, 2.45, -1, 1.5])</a:t>
            </a:r>
          </a:p>
          <a:p>
            <a:r>
              <a:rPr lang="en-NZ" sz="1200" dirty="0" err="1"/>
              <a:t>plot_dataset</a:t>
            </a:r>
            <a:r>
              <a:rPr lang="en-NZ" sz="1200" dirty="0"/>
              <a:t>(X, y, [-1.5, 2.4, -1, 1.5])</a:t>
            </a:r>
          </a:p>
          <a:p>
            <a:r>
              <a:rPr lang="en-NZ" sz="1200" dirty="0" err="1"/>
              <a:t>plt.title</a:t>
            </a:r>
            <a:r>
              <a:rPr lang="en-NZ" sz="1200" dirty="0"/>
              <a:t>(</a:t>
            </a:r>
            <a:r>
              <a:rPr lang="en-NZ" sz="1200" dirty="0" err="1"/>
              <a:t>r"$d</a:t>
            </a:r>
            <a:r>
              <a:rPr lang="en-NZ" sz="1200" dirty="0"/>
              <a:t>=3, r=1, C=5$", </a:t>
            </a:r>
            <a:r>
              <a:rPr lang="en-NZ" sz="1200" dirty="0" err="1"/>
              <a:t>fontsize</a:t>
            </a:r>
            <a:r>
              <a:rPr lang="en-NZ" sz="1200" dirty="0"/>
              <a:t>=18)</a:t>
            </a:r>
          </a:p>
          <a:p>
            <a:endParaRPr lang="en-NZ" sz="1200" dirty="0"/>
          </a:p>
          <a:p>
            <a:r>
              <a:rPr lang="en-NZ" sz="1200" dirty="0" err="1"/>
              <a:t>plt.sca</a:t>
            </a:r>
            <a:r>
              <a:rPr lang="en-NZ" sz="1200" dirty="0"/>
              <a:t>(axes[1])</a:t>
            </a:r>
          </a:p>
          <a:p>
            <a:r>
              <a:rPr lang="en-NZ" sz="1200" dirty="0" err="1"/>
              <a:t>plot_predictions</a:t>
            </a:r>
            <a:r>
              <a:rPr lang="en-NZ" sz="1200" dirty="0"/>
              <a:t>(poly100_kernel_svm_clf, [-1.5, 2.45, -1, 1.5])</a:t>
            </a:r>
          </a:p>
          <a:p>
            <a:r>
              <a:rPr lang="en-NZ" sz="1200" dirty="0" err="1"/>
              <a:t>plot_dataset</a:t>
            </a:r>
            <a:r>
              <a:rPr lang="en-NZ" sz="1200" dirty="0"/>
              <a:t>(X, y, [-1.5, 2.4, -1, 1.5])</a:t>
            </a:r>
          </a:p>
          <a:p>
            <a:r>
              <a:rPr lang="en-NZ" sz="1200" dirty="0" err="1"/>
              <a:t>plt.title</a:t>
            </a:r>
            <a:r>
              <a:rPr lang="en-NZ" sz="1200" dirty="0"/>
              <a:t>(</a:t>
            </a:r>
            <a:r>
              <a:rPr lang="en-NZ" sz="1200" dirty="0" err="1"/>
              <a:t>r"$d</a:t>
            </a:r>
            <a:r>
              <a:rPr lang="en-NZ" sz="1200" dirty="0"/>
              <a:t>=10, r=100, C=5$", </a:t>
            </a:r>
            <a:r>
              <a:rPr lang="en-NZ" sz="1200" dirty="0" err="1"/>
              <a:t>fontsize</a:t>
            </a:r>
            <a:r>
              <a:rPr lang="en-NZ" sz="1200" dirty="0"/>
              <a:t>=18)</a:t>
            </a:r>
          </a:p>
          <a:p>
            <a:r>
              <a:rPr lang="en-NZ" sz="1200" dirty="0" err="1"/>
              <a:t>plt.ylabel</a:t>
            </a:r>
            <a:r>
              <a:rPr lang="en-NZ" sz="1200" dirty="0"/>
              <a:t>("")</a:t>
            </a:r>
          </a:p>
          <a:p>
            <a:r>
              <a:rPr lang="en-NZ" sz="1200" dirty="0" err="1"/>
              <a:t>plt.show</a:t>
            </a:r>
            <a:r>
              <a:rPr lang="en-NZ" sz="1200" dirty="0"/>
              <a:t>()</a:t>
            </a:r>
          </a:p>
        </p:txBody>
      </p:sp>
      <p:pic>
        <p:nvPicPr>
          <p:cNvPr id="6" name="Picture 5" descr="Chart, scatter chart&#10;&#10;Description automatically generated">
            <a:extLst>
              <a:ext uri="{FF2B5EF4-FFF2-40B4-BE49-F238E27FC236}">
                <a16:creationId xmlns:a16="http://schemas.microsoft.com/office/drawing/2014/main" id="{37430AF4-16BF-4CFB-B1D5-810FCDC7D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72" y="4053636"/>
            <a:ext cx="5930923" cy="2259399"/>
          </a:xfrm>
          <a:prstGeom prst="rect">
            <a:avLst/>
          </a:prstGeom>
        </p:spPr>
      </p:pic>
    </p:spTree>
    <p:extLst>
      <p:ext uri="{BB962C8B-B14F-4D97-AF65-F5344CB8AC3E}">
        <p14:creationId xmlns:p14="http://schemas.microsoft.com/office/powerpoint/2010/main" val="2477665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normAutofit/>
          </a:bodyPr>
          <a:lstStyle/>
          <a:p>
            <a:r>
              <a:rPr lang="en-NZ" dirty="0"/>
              <a:t>Support Vector Machine (SVM)</a:t>
            </a:r>
            <a:br>
              <a:rPr lang="en-NZ" dirty="0"/>
            </a:br>
            <a:r>
              <a:rPr lang="en-NZ" dirty="0"/>
              <a:t>Linear SVM Classification Sklearn</a:t>
            </a:r>
          </a:p>
        </p:txBody>
      </p:sp>
      <p:sp>
        <p:nvSpPr>
          <p:cNvPr id="5" name="Footer Placeholder 4">
            <a:extLst>
              <a:ext uri="{FF2B5EF4-FFF2-40B4-BE49-F238E27FC236}">
                <a16:creationId xmlns:a16="http://schemas.microsoft.com/office/drawing/2014/main" id="{74D38D14-9CC3-4ED1-A291-87B02F4AD52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E8946BD0-41DE-47E0-A598-BF94FB8AC7DD}"/>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57</a:t>
            </a:fld>
            <a:endParaRPr lang="en-NZ"/>
          </a:p>
        </p:txBody>
      </p:sp>
      <p:sp>
        <p:nvSpPr>
          <p:cNvPr id="10" name="TextBox 9">
            <a:extLst>
              <a:ext uri="{FF2B5EF4-FFF2-40B4-BE49-F238E27FC236}">
                <a16:creationId xmlns:a16="http://schemas.microsoft.com/office/drawing/2014/main" id="{D30CD8C3-A09E-4B5C-B758-FE5235091110}"/>
              </a:ext>
            </a:extLst>
          </p:cNvPr>
          <p:cNvSpPr txBox="1"/>
          <p:nvPr/>
        </p:nvSpPr>
        <p:spPr>
          <a:xfrm>
            <a:off x="1164392" y="1737360"/>
            <a:ext cx="9991287"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dirty="0"/>
              <a:t>The </a:t>
            </a:r>
            <a:r>
              <a:rPr lang="en-GB" dirty="0" err="1"/>
              <a:t>NonLinear</a:t>
            </a:r>
            <a:r>
              <a:rPr lang="en-GB" dirty="0"/>
              <a:t> SVM on the Iris dataset:</a:t>
            </a:r>
          </a:p>
          <a:p>
            <a:pPr marL="342900" indent="-342900">
              <a:lnSpc>
                <a:spcPct val="150000"/>
              </a:lnSpc>
              <a:buFont typeface="Arial" panose="020B0604020202020204" pitchFamily="34" charset="0"/>
              <a:buChar char="•"/>
            </a:pPr>
            <a:endParaRPr lang="en-GB" dirty="0"/>
          </a:p>
          <a:p>
            <a:pPr marL="342900" indent="-342900">
              <a:lnSpc>
                <a:spcPct val="150000"/>
              </a:lnSpc>
              <a:buFont typeface="Arial" panose="020B0604020202020204" pitchFamily="34" charset="0"/>
              <a:buChar char="•"/>
            </a:pPr>
            <a:endParaRPr lang="en-GB" dirty="0"/>
          </a:p>
          <a:p>
            <a:pPr>
              <a:lnSpc>
                <a:spcPct val="150000"/>
              </a:lnSpc>
            </a:pPr>
            <a:r>
              <a:rPr lang="en-GB" dirty="0"/>
              <a:t> </a:t>
            </a:r>
          </a:p>
          <a:p>
            <a:pPr marL="342900" indent="-342900">
              <a:lnSpc>
                <a:spcPct val="150000"/>
              </a:lnSpc>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FD06EEC1-C1A9-46E6-A831-732FB8C9B169}"/>
              </a:ext>
            </a:extLst>
          </p:cNvPr>
          <p:cNvSpPr txBox="1"/>
          <p:nvPr/>
        </p:nvSpPr>
        <p:spPr>
          <a:xfrm>
            <a:off x="832280" y="2482745"/>
            <a:ext cx="5707810" cy="3231654"/>
          </a:xfrm>
          <a:prstGeom prst="rect">
            <a:avLst/>
          </a:prstGeom>
          <a:noFill/>
        </p:spPr>
        <p:txBody>
          <a:bodyPr wrap="square">
            <a:spAutoFit/>
          </a:bodyPr>
          <a:lstStyle/>
          <a:p>
            <a:r>
              <a:rPr lang="en-NZ" sz="1200" dirty="0"/>
              <a:t>import </a:t>
            </a:r>
            <a:r>
              <a:rPr lang="en-NZ" sz="1200" dirty="0" err="1"/>
              <a:t>numpy</a:t>
            </a:r>
            <a:r>
              <a:rPr lang="en-NZ" sz="1200" dirty="0"/>
              <a:t> as np</a:t>
            </a:r>
          </a:p>
          <a:p>
            <a:r>
              <a:rPr lang="en-NZ" sz="1200" dirty="0"/>
              <a:t>from </a:t>
            </a:r>
            <a:r>
              <a:rPr lang="en-NZ" sz="1200" dirty="0" err="1"/>
              <a:t>sklearn</a:t>
            </a:r>
            <a:r>
              <a:rPr lang="en-NZ" sz="1200" dirty="0"/>
              <a:t> import datasets</a:t>
            </a:r>
          </a:p>
          <a:p>
            <a:r>
              <a:rPr lang="en-NZ" sz="1200" dirty="0"/>
              <a:t>from </a:t>
            </a:r>
            <a:r>
              <a:rPr lang="en-NZ" sz="1200" dirty="0" err="1"/>
              <a:t>sklearn.metrics</a:t>
            </a:r>
            <a:r>
              <a:rPr lang="en-NZ" sz="1200" dirty="0"/>
              <a:t> import </a:t>
            </a:r>
            <a:r>
              <a:rPr lang="en-NZ" sz="1200" dirty="0" err="1"/>
              <a:t>classification_report</a:t>
            </a:r>
            <a:endParaRPr lang="en-NZ" sz="1200" dirty="0"/>
          </a:p>
          <a:p>
            <a:r>
              <a:rPr lang="en-NZ" sz="1200" dirty="0"/>
              <a:t>from </a:t>
            </a:r>
            <a:r>
              <a:rPr lang="en-NZ" sz="1200" dirty="0" err="1"/>
              <a:t>sklearn.metrics</a:t>
            </a:r>
            <a:r>
              <a:rPr lang="en-NZ" sz="1200" dirty="0"/>
              <a:t> import </a:t>
            </a:r>
            <a:r>
              <a:rPr lang="en-NZ" sz="1200" dirty="0" err="1"/>
              <a:t>accuracy_score</a:t>
            </a:r>
            <a:endParaRPr lang="en-NZ" sz="1200" dirty="0"/>
          </a:p>
          <a:p>
            <a:r>
              <a:rPr lang="en-NZ" sz="1200" dirty="0"/>
              <a:t>from </a:t>
            </a:r>
            <a:r>
              <a:rPr lang="en-NZ" sz="1200" dirty="0" err="1"/>
              <a:t>sklearn.pipeline</a:t>
            </a:r>
            <a:r>
              <a:rPr lang="en-NZ" sz="1200" dirty="0"/>
              <a:t> import Pipeline</a:t>
            </a:r>
          </a:p>
          <a:p>
            <a:r>
              <a:rPr lang="en-NZ" sz="1200" dirty="0"/>
              <a:t>from </a:t>
            </a:r>
            <a:r>
              <a:rPr lang="en-NZ" sz="1200" dirty="0" err="1"/>
              <a:t>sklearn.preprocessing</a:t>
            </a:r>
            <a:r>
              <a:rPr lang="en-NZ" sz="1200" dirty="0"/>
              <a:t> import </a:t>
            </a:r>
            <a:r>
              <a:rPr lang="en-NZ" sz="1200" dirty="0" err="1"/>
              <a:t>StandardScaler</a:t>
            </a:r>
            <a:endParaRPr lang="en-NZ" sz="1200" dirty="0"/>
          </a:p>
          <a:p>
            <a:r>
              <a:rPr lang="en-NZ" sz="1200" dirty="0"/>
              <a:t>from </a:t>
            </a:r>
            <a:r>
              <a:rPr lang="en-NZ" sz="1200" dirty="0" err="1"/>
              <a:t>sklearn.svm</a:t>
            </a:r>
            <a:r>
              <a:rPr lang="en-NZ" sz="1200" dirty="0"/>
              <a:t> import </a:t>
            </a:r>
            <a:r>
              <a:rPr lang="en-NZ" sz="1200" dirty="0" err="1"/>
              <a:t>LinearSVC</a:t>
            </a:r>
            <a:endParaRPr lang="en-NZ" sz="1200" dirty="0"/>
          </a:p>
          <a:p>
            <a:endParaRPr lang="en-NZ" sz="1200" dirty="0"/>
          </a:p>
          <a:p>
            <a:r>
              <a:rPr lang="en-NZ" sz="1200" dirty="0"/>
              <a:t>iris = </a:t>
            </a:r>
            <a:r>
              <a:rPr lang="en-NZ" sz="1200" dirty="0" err="1"/>
              <a:t>datasets.load_iris</a:t>
            </a:r>
            <a:r>
              <a:rPr lang="en-NZ" sz="1200" dirty="0"/>
              <a:t>()</a:t>
            </a:r>
          </a:p>
          <a:p>
            <a:r>
              <a:rPr lang="en-NZ" sz="1200" dirty="0"/>
              <a:t>X = </a:t>
            </a:r>
            <a:r>
              <a:rPr lang="en-NZ" sz="1200" dirty="0" err="1"/>
              <a:t>iris.data</a:t>
            </a:r>
            <a:r>
              <a:rPr lang="en-NZ" sz="1200" dirty="0"/>
              <a:t>[:, :4]  # it takes the first four columns (4 features).</a:t>
            </a:r>
          </a:p>
          <a:p>
            <a:r>
              <a:rPr lang="en-NZ" sz="1200" dirty="0"/>
              <a:t>y = </a:t>
            </a:r>
            <a:r>
              <a:rPr lang="en-NZ" sz="1200" dirty="0" err="1"/>
              <a:t>iris.target</a:t>
            </a:r>
            <a:endParaRPr lang="en-NZ" sz="1200" dirty="0"/>
          </a:p>
          <a:p>
            <a:endParaRPr lang="en-NZ" sz="1200" dirty="0"/>
          </a:p>
          <a:p>
            <a:r>
              <a:rPr lang="en-NZ" sz="1200" dirty="0"/>
              <a:t>#Split the data into 80% training and 20% testing.</a:t>
            </a:r>
          </a:p>
          <a:p>
            <a:r>
              <a:rPr lang="en-NZ" sz="1200" dirty="0"/>
              <a:t>from </a:t>
            </a:r>
            <a:r>
              <a:rPr lang="en-NZ" sz="1200" dirty="0" err="1"/>
              <a:t>sklearn.model_selection</a:t>
            </a:r>
            <a:r>
              <a:rPr lang="en-NZ" sz="1200" dirty="0"/>
              <a:t> import </a:t>
            </a:r>
            <a:r>
              <a:rPr lang="en-NZ" sz="1200" dirty="0" err="1"/>
              <a:t>train_test_split</a:t>
            </a:r>
            <a:endParaRPr lang="en-NZ" sz="1200" dirty="0"/>
          </a:p>
          <a:p>
            <a:r>
              <a:rPr lang="en-NZ" sz="1200" dirty="0" err="1"/>
              <a:t>X_train</a:t>
            </a:r>
            <a:r>
              <a:rPr lang="en-NZ" sz="1200" dirty="0"/>
              <a:t>, </a:t>
            </a:r>
            <a:r>
              <a:rPr lang="en-NZ" sz="1200" dirty="0" err="1"/>
              <a:t>X_test</a:t>
            </a:r>
            <a:r>
              <a:rPr lang="en-NZ" sz="1200" dirty="0"/>
              <a:t>, </a:t>
            </a:r>
            <a:r>
              <a:rPr lang="en-NZ" sz="1200" dirty="0" err="1"/>
              <a:t>y_train</a:t>
            </a:r>
            <a:r>
              <a:rPr lang="en-NZ" sz="1200" dirty="0"/>
              <a:t>, </a:t>
            </a:r>
            <a:r>
              <a:rPr lang="en-NZ" sz="1200" dirty="0" err="1"/>
              <a:t>y_test</a:t>
            </a:r>
            <a:r>
              <a:rPr lang="en-NZ" sz="1200" dirty="0"/>
              <a:t> = </a:t>
            </a:r>
            <a:r>
              <a:rPr lang="en-NZ" sz="1200" dirty="0" err="1"/>
              <a:t>train_test_split</a:t>
            </a:r>
            <a:r>
              <a:rPr lang="en-NZ" sz="1200" dirty="0"/>
              <a:t>(X, y, </a:t>
            </a:r>
            <a:r>
              <a:rPr lang="en-NZ" sz="1200" dirty="0" err="1"/>
              <a:t>test_size</a:t>
            </a:r>
            <a:r>
              <a:rPr lang="en-NZ" sz="1200" dirty="0"/>
              <a:t>=0.2, </a:t>
            </a:r>
            <a:r>
              <a:rPr lang="en-NZ" sz="1200" dirty="0" err="1"/>
              <a:t>random_state</a:t>
            </a:r>
            <a:r>
              <a:rPr lang="en-NZ" sz="1200" dirty="0"/>
              <a:t>=42)</a:t>
            </a:r>
          </a:p>
          <a:p>
            <a:endParaRPr lang="en-NZ" sz="1200" dirty="0"/>
          </a:p>
          <a:p>
            <a:endParaRPr lang="en-NZ" sz="1200" dirty="0"/>
          </a:p>
        </p:txBody>
      </p:sp>
      <p:sp>
        <p:nvSpPr>
          <p:cNvPr id="9" name="TextBox 8">
            <a:extLst>
              <a:ext uri="{FF2B5EF4-FFF2-40B4-BE49-F238E27FC236}">
                <a16:creationId xmlns:a16="http://schemas.microsoft.com/office/drawing/2014/main" id="{9918EF87-3A03-4408-9EB6-6E87C14B6B53}"/>
              </a:ext>
            </a:extLst>
          </p:cNvPr>
          <p:cNvSpPr txBox="1"/>
          <p:nvPr/>
        </p:nvSpPr>
        <p:spPr>
          <a:xfrm>
            <a:off x="6366295" y="2944410"/>
            <a:ext cx="5295291" cy="2308324"/>
          </a:xfrm>
          <a:prstGeom prst="rect">
            <a:avLst/>
          </a:prstGeom>
          <a:noFill/>
        </p:spPr>
        <p:txBody>
          <a:bodyPr wrap="square">
            <a:spAutoFit/>
          </a:bodyPr>
          <a:lstStyle/>
          <a:p>
            <a:r>
              <a:rPr lang="en-NZ" sz="1200" dirty="0"/>
              <a:t>poly100_kernel_svm_clf = Pipeline([</a:t>
            </a:r>
          </a:p>
          <a:p>
            <a:r>
              <a:rPr lang="en-NZ" sz="1200" dirty="0"/>
              <a:t>        ("scaler", </a:t>
            </a:r>
            <a:r>
              <a:rPr lang="en-NZ" sz="1200" dirty="0" err="1"/>
              <a:t>StandardScaler</a:t>
            </a:r>
            <a:r>
              <a:rPr lang="en-NZ" sz="1200" dirty="0"/>
              <a:t>()),</a:t>
            </a:r>
          </a:p>
          <a:p>
            <a:r>
              <a:rPr lang="en-NZ" sz="1200" dirty="0"/>
              <a:t>        ("</a:t>
            </a:r>
            <a:r>
              <a:rPr lang="en-NZ" sz="1200" dirty="0" err="1"/>
              <a:t>svm_clf</a:t>
            </a:r>
            <a:r>
              <a:rPr lang="en-NZ" sz="1200" dirty="0"/>
              <a:t>", SVC(kernel="poly", degree=10, coef0=100, C=5))</a:t>
            </a:r>
          </a:p>
          <a:p>
            <a:r>
              <a:rPr lang="en-NZ" sz="1200" dirty="0"/>
              <a:t>    ])</a:t>
            </a:r>
          </a:p>
          <a:p>
            <a:r>
              <a:rPr lang="en-NZ" sz="1200" dirty="0"/>
              <a:t>poly100_kernel_svm_clf.fit(</a:t>
            </a:r>
            <a:r>
              <a:rPr lang="en-NZ" sz="1200" dirty="0" err="1"/>
              <a:t>X_train</a:t>
            </a:r>
            <a:r>
              <a:rPr lang="en-NZ" sz="1200" dirty="0"/>
              <a:t>, </a:t>
            </a:r>
            <a:r>
              <a:rPr lang="en-NZ" sz="1200" dirty="0" err="1"/>
              <a:t>y_train</a:t>
            </a:r>
            <a:r>
              <a:rPr lang="en-NZ" sz="1200" dirty="0"/>
              <a:t>)</a:t>
            </a:r>
          </a:p>
          <a:p>
            <a:endParaRPr lang="en-NZ" sz="1200" dirty="0"/>
          </a:p>
          <a:p>
            <a:r>
              <a:rPr lang="en-NZ" sz="1200" dirty="0"/>
              <a:t>predictions = poly100_kernel_svm_clf.predict(</a:t>
            </a:r>
            <a:r>
              <a:rPr lang="en-NZ" sz="1200" dirty="0" err="1"/>
              <a:t>X_test</a:t>
            </a:r>
            <a:r>
              <a:rPr lang="en-NZ" sz="1200" dirty="0"/>
              <a:t>)</a:t>
            </a:r>
          </a:p>
          <a:p>
            <a:r>
              <a:rPr lang="en-NZ" sz="1200" dirty="0"/>
              <a:t>print(predictions)</a:t>
            </a:r>
          </a:p>
          <a:p>
            <a:r>
              <a:rPr lang="en-NZ" sz="1200" dirty="0"/>
              <a:t>#Check precision, recall, f1-score</a:t>
            </a:r>
          </a:p>
          <a:p>
            <a:r>
              <a:rPr lang="en-NZ" sz="1200" dirty="0"/>
              <a:t>print( </a:t>
            </a:r>
            <a:r>
              <a:rPr lang="en-NZ" sz="1200" dirty="0" err="1"/>
              <a:t>classification_report</a:t>
            </a:r>
            <a:r>
              <a:rPr lang="en-NZ" sz="1200" dirty="0"/>
              <a:t>(</a:t>
            </a:r>
            <a:r>
              <a:rPr lang="en-NZ" sz="1200" dirty="0" err="1"/>
              <a:t>y_test</a:t>
            </a:r>
            <a:r>
              <a:rPr lang="en-NZ" sz="1200" dirty="0"/>
              <a:t>, predictions) )</a:t>
            </a:r>
          </a:p>
          <a:p>
            <a:endParaRPr lang="en-NZ" sz="1200" dirty="0"/>
          </a:p>
          <a:p>
            <a:r>
              <a:rPr lang="en-NZ" sz="1200" dirty="0"/>
              <a:t>print( </a:t>
            </a:r>
            <a:r>
              <a:rPr lang="en-NZ" sz="1200" dirty="0" err="1"/>
              <a:t>accuracy_score</a:t>
            </a:r>
            <a:r>
              <a:rPr lang="en-NZ" sz="1200" dirty="0"/>
              <a:t>(</a:t>
            </a:r>
            <a:r>
              <a:rPr lang="en-NZ" sz="1200" dirty="0" err="1"/>
              <a:t>y_test</a:t>
            </a:r>
            <a:r>
              <a:rPr lang="en-NZ" sz="1200" dirty="0"/>
              <a:t>, predictions))</a:t>
            </a:r>
          </a:p>
        </p:txBody>
      </p:sp>
    </p:spTree>
    <p:extLst>
      <p:ext uri="{BB962C8B-B14F-4D97-AF65-F5344CB8AC3E}">
        <p14:creationId xmlns:p14="http://schemas.microsoft.com/office/powerpoint/2010/main" val="3579475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48" y="473713"/>
            <a:ext cx="2190491" cy="857392"/>
          </a:xfrm>
          <a:prstGeom prst="rect">
            <a:avLst/>
          </a:prstGeom>
        </p:spPr>
      </p:pic>
      <p:sp>
        <p:nvSpPr>
          <p:cNvPr id="14" name="TextBox 13">
            <a:extLst>
              <a:ext uri="{FF2B5EF4-FFF2-40B4-BE49-F238E27FC236}">
                <a16:creationId xmlns:a16="http://schemas.microsoft.com/office/drawing/2014/main" id="{E8F7BA58-9166-4A96-8DDE-773F9D56D3E6}"/>
              </a:ext>
            </a:extLst>
          </p:cNvPr>
          <p:cNvSpPr txBox="1"/>
          <p:nvPr/>
        </p:nvSpPr>
        <p:spPr>
          <a:xfrm>
            <a:off x="2075793" y="2281734"/>
            <a:ext cx="7935986" cy="830997"/>
          </a:xfrm>
          <a:prstGeom prst="rect">
            <a:avLst/>
          </a:prstGeom>
          <a:noFill/>
        </p:spPr>
        <p:txBody>
          <a:bodyPr wrap="square" rtlCol="0">
            <a:spAutoFit/>
          </a:bodyPr>
          <a:lstStyle/>
          <a:p>
            <a:pPr algn="ctr"/>
            <a:r>
              <a:rPr lang="en-GB" sz="4800" dirty="0"/>
              <a:t>Any Questions?</a:t>
            </a:r>
          </a:p>
        </p:txBody>
      </p:sp>
      <p:grpSp>
        <p:nvGrpSpPr>
          <p:cNvPr id="24" name="Group 23">
            <a:extLst>
              <a:ext uri="{FF2B5EF4-FFF2-40B4-BE49-F238E27FC236}">
                <a16:creationId xmlns:a16="http://schemas.microsoft.com/office/drawing/2014/main" id="{D11E48C8-CFB8-4B25-BDBF-D398FC74A9C3}"/>
              </a:ext>
            </a:extLst>
          </p:cNvPr>
          <p:cNvGrpSpPr>
            <a:grpSpLocks noChangeAspect="1"/>
          </p:cNvGrpSpPr>
          <p:nvPr/>
        </p:nvGrpSpPr>
        <p:grpSpPr>
          <a:xfrm>
            <a:off x="2968911" y="4906314"/>
            <a:ext cx="6024088" cy="1000676"/>
            <a:chOff x="169596" y="4347438"/>
            <a:chExt cx="9341327" cy="1551710"/>
          </a:xfrm>
        </p:grpSpPr>
        <p:pic>
          <p:nvPicPr>
            <p:cNvPr id="16" name="Picture 15" descr="Logo&#10;&#10;Description automatically generated">
              <a:extLst>
                <a:ext uri="{FF2B5EF4-FFF2-40B4-BE49-F238E27FC236}">
                  <a16:creationId xmlns:a16="http://schemas.microsoft.com/office/drawing/2014/main" id="{5A898486-0B38-4187-A097-B5EC90CE2844}"/>
                </a:ext>
              </a:extLst>
            </p:cNvPr>
            <p:cNvPicPr>
              <a:picLocks noChangeAspect="1"/>
            </p:cNvPicPr>
            <p:nvPr/>
          </p:nvPicPr>
          <p:blipFill rotWithShape="1">
            <a:blip r:embed="rId3"/>
            <a:srcRect l="24527" t="21786" r="54284" b="20397"/>
            <a:stretch/>
          </p:blipFill>
          <p:spPr>
            <a:xfrm>
              <a:off x="1497792" y="4569112"/>
              <a:ext cx="1009735" cy="1108362"/>
            </a:xfrm>
            <a:prstGeom prst="rect">
              <a:avLst/>
            </a:prstGeom>
          </p:spPr>
        </p:pic>
        <p:pic>
          <p:nvPicPr>
            <p:cNvPr id="17" name="Picture 16" descr="Logo, icon&#10;&#10;Description automatically generated">
              <a:extLst>
                <a:ext uri="{FF2B5EF4-FFF2-40B4-BE49-F238E27FC236}">
                  <a16:creationId xmlns:a16="http://schemas.microsoft.com/office/drawing/2014/main" id="{B79E744F-5C39-439C-B9C5-C6E45FF9E664}"/>
                </a:ext>
              </a:extLst>
            </p:cNvPr>
            <p:cNvPicPr>
              <a:picLocks noChangeAspect="1"/>
            </p:cNvPicPr>
            <p:nvPr/>
          </p:nvPicPr>
          <p:blipFill rotWithShape="1">
            <a:blip r:embed="rId4"/>
            <a:srcRect l="33756" t="15496" r="30989" b="9022"/>
            <a:stretch/>
          </p:blipFill>
          <p:spPr>
            <a:xfrm>
              <a:off x="8468223" y="4569112"/>
              <a:ext cx="1042700" cy="1108362"/>
            </a:xfrm>
            <a:prstGeom prst="rect">
              <a:avLst/>
            </a:prstGeom>
          </p:spPr>
        </p:pic>
        <p:pic>
          <p:nvPicPr>
            <p:cNvPr id="18" name="Picture 17" descr="A picture containing logo&#10;&#10;Description automatically generated">
              <a:extLst>
                <a:ext uri="{FF2B5EF4-FFF2-40B4-BE49-F238E27FC236}">
                  <a16:creationId xmlns:a16="http://schemas.microsoft.com/office/drawing/2014/main" id="{4FBB2E8D-5A7D-4C90-B71C-BFB2FB0B3379}"/>
                </a:ext>
              </a:extLst>
            </p:cNvPr>
            <p:cNvPicPr>
              <a:picLocks noChangeAspect="1"/>
            </p:cNvPicPr>
            <p:nvPr/>
          </p:nvPicPr>
          <p:blipFill rotWithShape="1">
            <a:blip r:embed="rId5"/>
            <a:srcRect l="67190" t="14786" r="1021" b="30904"/>
            <a:stretch/>
          </p:blipFill>
          <p:spPr>
            <a:xfrm>
              <a:off x="6432138" y="4347438"/>
              <a:ext cx="1634837" cy="1551710"/>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154F9CB6-2D20-49EA-ADAF-03EE368E167B}"/>
                </a:ext>
              </a:extLst>
            </p:cNvPr>
            <p:cNvPicPr>
              <a:picLocks noChangeAspect="1"/>
            </p:cNvPicPr>
            <p:nvPr/>
          </p:nvPicPr>
          <p:blipFill rotWithShape="1">
            <a:blip r:embed="rId5"/>
            <a:srcRect l="3214" t="14333" r="63157" b="31356"/>
            <a:stretch/>
          </p:blipFill>
          <p:spPr>
            <a:xfrm>
              <a:off x="4573481" y="4347438"/>
              <a:ext cx="1729454" cy="1551710"/>
            </a:xfrm>
            <a:prstGeom prst="rect">
              <a:avLst/>
            </a:prstGeom>
          </p:spPr>
        </p:pic>
        <p:pic>
          <p:nvPicPr>
            <p:cNvPr id="20" name="Picture 19" descr="Logo&#10;&#10;Description automatically generated">
              <a:extLst>
                <a:ext uri="{FF2B5EF4-FFF2-40B4-BE49-F238E27FC236}">
                  <a16:creationId xmlns:a16="http://schemas.microsoft.com/office/drawing/2014/main" id="{F578E490-579F-41F9-98FF-6F732A838B7E}"/>
                </a:ext>
              </a:extLst>
            </p:cNvPr>
            <p:cNvPicPr>
              <a:picLocks noChangeAspect="1"/>
            </p:cNvPicPr>
            <p:nvPr/>
          </p:nvPicPr>
          <p:blipFill rotWithShape="1">
            <a:blip r:embed="rId3"/>
            <a:srcRect l="50557" t="25048" r="27013" b="17135"/>
            <a:stretch/>
          </p:blipFill>
          <p:spPr>
            <a:xfrm>
              <a:off x="169596" y="4472073"/>
              <a:ext cx="1068849" cy="1108362"/>
            </a:xfrm>
            <a:prstGeom prst="rect">
              <a:avLst/>
            </a:prstGeom>
          </p:spPr>
        </p:pic>
        <p:pic>
          <p:nvPicPr>
            <p:cNvPr id="22" name="Picture 21" descr="A picture containing circle&#10;&#10;Description automatically generated">
              <a:extLst>
                <a:ext uri="{FF2B5EF4-FFF2-40B4-BE49-F238E27FC236}">
                  <a16:creationId xmlns:a16="http://schemas.microsoft.com/office/drawing/2014/main" id="{5B93B765-D983-4B40-A196-5DA301C8C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730" y="4524787"/>
              <a:ext cx="1872150" cy="1008081"/>
            </a:xfrm>
            <a:prstGeom prst="rect">
              <a:avLst/>
            </a:prstGeom>
          </p:spPr>
        </p:pic>
      </p:grpSp>
      <p:sp>
        <p:nvSpPr>
          <p:cNvPr id="25" name="Footer Placeholder 24">
            <a:extLst>
              <a:ext uri="{FF2B5EF4-FFF2-40B4-BE49-F238E27FC236}">
                <a16:creationId xmlns:a16="http://schemas.microsoft.com/office/drawing/2014/main" id="{83996E44-9524-46C7-9587-3E0C861E062D}"/>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26" name="Slide Number Placeholder 25">
            <a:extLst>
              <a:ext uri="{FF2B5EF4-FFF2-40B4-BE49-F238E27FC236}">
                <a16:creationId xmlns:a16="http://schemas.microsoft.com/office/drawing/2014/main" id="{DD690AA7-DCD1-40BF-985A-8A3246653BE4}"/>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58</a:t>
            </a:fld>
            <a:endParaRPr lang="en-NZ"/>
          </a:p>
        </p:txBody>
      </p:sp>
    </p:spTree>
    <p:extLst>
      <p:ext uri="{BB962C8B-B14F-4D97-AF65-F5344CB8AC3E}">
        <p14:creationId xmlns:p14="http://schemas.microsoft.com/office/powerpoint/2010/main" val="1524891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Spot Quiz</a:t>
            </a:r>
          </a:p>
        </p:txBody>
      </p:sp>
      <p:sp>
        <p:nvSpPr>
          <p:cNvPr id="5" name="Footer Placeholder 4">
            <a:extLst>
              <a:ext uri="{FF2B5EF4-FFF2-40B4-BE49-F238E27FC236}">
                <a16:creationId xmlns:a16="http://schemas.microsoft.com/office/drawing/2014/main" id="{0C0E3736-651D-4BB9-8722-3B53873DD3E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64329968-C04F-4E90-B9BA-50485897F012}"/>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6</a:t>
            </a:fld>
            <a:endParaRPr lang="en-NZ"/>
          </a:p>
        </p:txBody>
      </p:sp>
      <p:sp>
        <p:nvSpPr>
          <p:cNvPr id="3" name="TextBox 2">
            <a:extLst>
              <a:ext uri="{FF2B5EF4-FFF2-40B4-BE49-F238E27FC236}">
                <a16:creationId xmlns:a16="http://schemas.microsoft.com/office/drawing/2014/main" id="{50FFFF27-D2FC-40C6-8256-57F21E612F25}"/>
              </a:ext>
            </a:extLst>
          </p:cNvPr>
          <p:cNvSpPr txBox="1"/>
          <p:nvPr/>
        </p:nvSpPr>
        <p:spPr>
          <a:xfrm>
            <a:off x="1220804" y="1737360"/>
            <a:ext cx="9750392"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NZ" sz="2000" b="1" dirty="0"/>
              <a:t>Problem : </a:t>
            </a:r>
            <a:r>
              <a:rPr lang="en-NZ" sz="2000" dirty="0"/>
              <a:t>Checking Text for Spelling Errors</a:t>
            </a:r>
          </a:p>
          <a:p>
            <a:pPr marL="800100" lvl="1" indent="-342900">
              <a:lnSpc>
                <a:spcPct val="150000"/>
              </a:lnSpc>
              <a:buFont typeface="Arial" panose="020B0604020202020204" pitchFamily="34" charset="0"/>
              <a:buChar char="•"/>
            </a:pPr>
            <a:r>
              <a:rPr lang="en-NZ" sz="2000" b="1" dirty="0"/>
              <a:t>Description: </a:t>
            </a:r>
            <a:r>
              <a:rPr lang="en-NZ" sz="2000" dirty="0"/>
              <a:t>Scan a text document to identify and correct spelling errors.</a:t>
            </a:r>
          </a:p>
        </p:txBody>
      </p:sp>
      <p:sp>
        <p:nvSpPr>
          <p:cNvPr id="9" name="TextBox 8">
            <a:extLst>
              <a:ext uri="{FF2B5EF4-FFF2-40B4-BE49-F238E27FC236}">
                <a16:creationId xmlns:a16="http://schemas.microsoft.com/office/drawing/2014/main" id="{B039CDC5-F401-AD3F-0156-8E2AFD318CD0}"/>
              </a:ext>
            </a:extLst>
          </p:cNvPr>
          <p:cNvSpPr txBox="1"/>
          <p:nvPr/>
        </p:nvSpPr>
        <p:spPr>
          <a:xfrm>
            <a:off x="1356310" y="3931219"/>
            <a:ext cx="9224189" cy="923330"/>
          </a:xfrm>
          <a:prstGeom prst="rect">
            <a:avLst/>
          </a:prstGeom>
          <a:noFill/>
        </p:spPr>
        <p:txBody>
          <a:bodyPr wrap="square">
            <a:spAutoFit/>
          </a:bodyPr>
          <a:lstStyle/>
          <a:p>
            <a:r>
              <a:rPr lang="en-NZ" i="1" dirty="0"/>
              <a:t>While basic spelling errors can be checked using a dictionary look-up method, advanced contextual spelling and grammar checking might benefit from machine learning. However, for a simple spell-check, traditional methods suffice.</a:t>
            </a:r>
          </a:p>
        </p:txBody>
      </p:sp>
    </p:spTree>
    <p:extLst>
      <p:ext uri="{BB962C8B-B14F-4D97-AF65-F5344CB8AC3E}">
        <p14:creationId xmlns:p14="http://schemas.microsoft.com/office/powerpoint/2010/main" val="368581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Spot Quiz</a:t>
            </a:r>
          </a:p>
        </p:txBody>
      </p:sp>
      <p:sp>
        <p:nvSpPr>
          <p:cNvPr id="5" name="Footer Placeholder 4">
            <a:extLst>
              <a:ext uri="{FF2B5EF4-FFF2-40B4-BE49-F238E27FC236}">
                <a16:creationId xmlns:a16="http://schemas.microsoft.com/office/drawing/2014/main" id="{0C0E3736-651D-4BB9-8722-3B53873DD3E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64329968-C04F-4E90-B9BA-50485897F012}"/>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7</a:t>
            </a:fld>
            <a:endParaRPr lang="en-NZ"/>
          </a:p>
        </p:txBody>
      </p:sp>
      <p:sp>
        <p:nvSpPr>
          <p:cNvPr id="3" name="TextBox 2">
            <a:extLst>
              <a:ext uri="{FF2B5EF4-FFF2-40B4-BE49-F238E27FC236}">
                <a16:creationId xmlns:a16="http://schemas.microsoft.com/office/drawing/2014/main" id="{50FFFF27-D2FC-40C6-8256-57F21E612F25}"/>
              </a:ext>
            </a:extLst>
          </p:cNvPr>
          <p:cNvSpPr txBox="1"/>
          <p:nvPr/>
        </p:nvSpPr>
        <p:spPr>
          <a:xfrm>
            <a:off x="1220804" y="1737360"/>
            <a:ext cx="9750392" cy="14296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NZ" sz="2000" b="1" dirty="0"/>
              <a:t>Problem: </a:t>
            </a:r>
            <a:r>
              <a:rPr lang="en-NZ" sz="2000" dirty="0"/>
              <a:t>Detecting Parking Spaces from Aerial Images</a:t>
            </a:r>
          </a:p>
          <a:p>
            <a:pPr marL="800100" lvl="1" indent="-342900">
              <a:lnSpc>
                <a:spcPct val="150000"/>
              </a:lnSpc>
              <a:buFont typeface="Arial" panose="020B0604020202020204" pitchFamily="34" charset="0"/>
              <a:buChar char="•"/>
            </a:pPr>
            <a:r>
              <a:rPr lang="en-NZ" sz="2000" b="1" dirty="0"/>
              <a:t>Description: </a:t>
            </a:r>
            <a:r>
              <a:rPr lang="en-NZ" sz="2000" dirty="0"/>
              <a:t>Given aerial images of parking lots, the task is to identify and count the number of available parking spaces.</a:t>
            </a:r>
          </a:p>
        </p:txBody>
      </p:sp>
      <p:sp>
        <p:nvSpPr>
          <p:cNvPr id="9" name="TextBox 8">
            <a:extLst>
              <a:ext uri="{FF2B5EF4-FFF2-40B4-BE49-F238E27FC236}">
                <a16:creationId xmlns:a16="http://schemas.microsoft.com/office/drawing/2014/main" id="{B039CDC5-F401-AD3F-0156-8E2AFD318CD0}"/>
              </a:ext>
            </a:extLst>
          </p:cNvPr>
          <p:cNvSpPr txBox="1"/>
          <p:nvPr/>
        </p:nvSpPr>
        <p:spPr>
          <a:xfrm>
            <a:off x="1356310" y="3931219"/>
            <a:ext cx="9224189" cy="1200329"/>
          </a:xfrm>
          <a:prstGeom prst="rect">
            <a:avLst/>
          </a:prstGeom>
          <a:noFill/>
        </p:spPr>
        <p:txBody>
          <a:bodyPr wrap="square">
            <a:spAutoFit/>
          </a:bodyPr>
          <a:lstStyle/>
          <a:p>
            <a:r>
              <a:rPr lang="en-NZ" i="1" dirty="0"/>
              <a:t>If the images are consistent in terms of lighting, angle, and quality, and the parking spaces are clearly marked, then traditional programming techniques might be sufficient. However, for more complex, real-world scenarios where these conditions vary, machine learning would likely be the more effective approach.</a:t>
            </a:r>
          </a:p>
        </p:txBody>
      </p:sp>
    </p:spTree>
    <p:extLst>
      <p:ext uri="{BB962C8B-B14F-4D97-AF65-F5344CB8AC3E}">
        <p14:creationId xmlns:p14="http://schemas.microsoft.com/office/powerpoint/2010/main" val="9043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Spot Quiz</a:t>
            </a:r>
          </a:p>
        </p:txBody>
      </p:sp>
      <p:sp>
        <p:nvSpPr>
          <p:cNvPr id="5" name="Footer Placeholder 4">
            <a:extLst>
              <a:ext uri="{FF2B5EF4-FFF2-40B4-BE49-F238E27FC236}">
                <a16:creationId xmlns:a16="http://schemas.microsoft.com/office/drawing/2014/main" id="{0C0E3736-651D-4BB9-8722-3B53873DD3E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64329968-C04F-4E90-B9BA-50485897F012}"/>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8</a:t>
            </a:fld>
            <a:endParaRPr lang="en-NZ"/>
          </a:p>
        </p:txBody>
      </p:sp>
      <p:sp>
        <p:nvSpPr>
          <p:cNvPr id="3" name="TextBox 2">
            <a:extLst>
              <a:ext uri="{FF2B5EF4-FFF2-40B4-BE49-F238E27FC236}">
                <a16:creationId xmlns:a16="http://schemas.microsoft.com/office/drawing/2014/main" id="{50FFFF27-D2FC-40C6-8256-57F21E612F25}"/>
              </a:ext>
            </a:extLst>
          </p:cNvPr>
          <p:cNvSpPr txBox="1"/>
          <p:nvPr/>
        </p:nvSpPr>
        <p:spPr>
          <a:xfrm>
            <a:off x="1220804" y="1737360"/>
            <a:ext cx="9750392" cy="14296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NZ" sz="2000" b="1" dirty="0"/>
              <a:t>Problem: </a:t>
            </a:r>
            <a:r>
              <a:rPr lang="en-NZ" sz="2000" dirty="0"/>
              <a:t>Weather Forecasting</a:t>
            </a:r>
          </a:p>
          <a:p>
            <a:pPr marL="800100" lvl="1" indent="-342900">
              <a:lnSpc>
                <a:spcPct val="150000"/>
              </a:lnSpc>
              <a:buFont typeface="Arial" panose="020B0604020202020204" pitchFamily="34" charset="0"/>
              <a:buChar char="•"/>
            </a:pPr>
            <a:r>
              <a:rPr lang="en-NZ" sz="2000" b="1" dirty="0"/>
              <a:t>Description</a:t>
            </a:r>
            <a:r>
              <a:rPr lang="en-NZ" sz="2000" dirty="0"/>
              <a:t>: Predict meteorological conditions such as temperature, precipitation, wind speed, and humidity for a specific location and time.</a:t>
            </a:r>
          </a:p>
        </p:txBody>
      </p:sp>
      <p:sp>
        <p:nvSpPr>
          <p:cNvPr id="9" name="TextBox 8">
            <a:extLst>
              <a:ext uri="{FF2B5EF4-FFF2-40B4-BE49-F238E27FC236}">
                <a16:creationId xmlns:a16="http://schemas.microsoft.com/office/drawing/2014/main" id="{B039CDC5-F401-AD3F-0156-8E2AFD318CD0}"/>
              </a:ext>
            </a:extLst>
          </p:cNvPr>
          <p:cNvSpPr txBox="1"/>
          <p:nvPr/>
        </p:nvSpPr>
        <p:spPr>
          <a:xfrm>
            <a:off x="1356310" y="3931219"/>
            <a:ext cx="9224189" cy="2308324"/>
          </a:xfrm>
          <a:prstGeom prst="rect">
            <a:avLst/>
          </a:prstGeom>
          <a:noFill/>
        </p:spPr>
        <p:txBody>
          <a:bodyPr wrap="square">
            <a:spAutoFit/>
          </a:bodyPr>
          <a:lstStyle/>
          <a:p>
            <a:r>
              <a:rPr lang="en-NZ" i="1" dirty="0"/>
              <a:t>Traditional methods for weather forecasting often rely on physical models based on the laws of physics and atmospheric science, such as the Navier-Stokes equations. </a:t>
            </a:r>
          </a:p>
          <a:p>
            <a:endParaRPr lang="en-NZ" i="1" dirty="0"/>
          </a:p>
          <a:p>
            <a:r>
              <a:rPr lang="en-NZ" i="1" dirty="0"/>
              <a:t>Machine learning methods like neural networks are increasingly being explored for weather forecasting. These methods can capture complex, non-linear relationships in data and can integrate information from various sources more easily than traditional models. They're especially useful for short-term predictions or for improving the accuracy of longer-term forecasts made using traditional methods.</a:t>
            </a:r>
          </a:p>
        </p:txBody>
      </p:sp>
    </p:spTree>
    <p:extLst>
      <p:ext uri="{BB962C8B-B14F-4D97-AF65-F5344CB8AC3E}">
        <p14:creationId xmlns:p14="http://schemas.microsoft.com/office/powerpoint/2010/main" val="11514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ogo&#10;&#10;Description automatically generated with low confidence">
            <a:extLst>
              <a:ext uri="{FF2B5EF4-FFF2-40B4-BE49-F238E27FC236}">
                <a16:creationId xmlns:a16="http://schemas.microsoft.com/office/drawing/2014/main" id="{CB5700EF-73DA-431A-8E22-AC6A662E1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571" y="350628"/>
            <a:ext cx="1911856" cy="748330"/>
          </a:xfrm>
          <a:prstGeom prst="rect">
            <a:avLst/>
          </a:prstGeom>
        </p:spPr>
      </p:pic>
      <p:sp>
        <p:nvSpPr>
          <p:cNvPr id="2" name="Title 1">
            <a:extLst>
              <a:ext uri="{FF2B5EF4-FFF2-40B4-BE49-F238E27FC236}">
                <a16:creationId xmlns:a16="http://schemas.microsoft.com/office/drawing/2014/main" id="{BBFA46C2-F4B4-4964-AED6-FFF5E930CA0B}"/>
              </a:ext>
            </a:extLst>
          </p:cNvPr>
          <p:cNvSpPr>
            <a:spLocks noGrp="1"/>
          </p:cNvSpPr>
          <p:nvPr>
            <p:ph type="title"/>
          </p:nvPr>
        </p:nvSpPr>
        <p:spPr>
          <a:xfrm>
            <a:off x="1097280" y="286603"/>
            <a:ext cx="10058400" cy="1450757"/>
          </a:xfrm>
        </p:spPr>
        <p:txBody>
          <a:bodyPr/>
          <a:lstStyle/>
          <a:p>
            <a:r>
              <a:rPr lang="en-NZ" dirty="0"/>
              <a:t>Class Activity</a:t>
            </a:r>
          </a:p>
        </p:txBody>
      </p:sp>
      <p:sp>
        <p:nvSpPr>
          <p:cNvPr id="5" name="Footer Placeholder 4">
            <a:extLst>
              <a:ext uri="{FF2B5EF4-FFF2-40B4-BE49-F238E27FC236}">
                <a16:creationId xmlns:a16="http://schemas.microsoft.com/office/drawing/2014/main" id="{0C0E3736-651D-4BB9-8722-3B53873DD3E8}"/>
              </a:ext>
            </a:extLst>
          </p:cNvPr>
          <p:cNvSpPr>
            <a:spLocks noGrp="1"/>
          </p:cNvSpPr>
          <p:nvPr>
            <p:ph type="ftr" sz="quarter" idx="11"/>
          </p:nvPr>
        </p:nvSpPr>
        <p:spPr>
          <a:xfrm>
            <a:off x="3686185" y="6459785"/>
            <a:ext cx="4822804" cy="365125"/>
          </a:xfrm>
        </p:spPr>
        <p:txBody>
          <a:bodyPr/>
          <a:lstStyle/>
          <a:p>
            <a:r>
              <a:rPr lang="en-GB" dirty="0"/>
              <a:t>Machine Learning, Week 2 - A</a:t>
            </a:r>
            <a:endParaRPr lang="en-NZ" dirty="0"/>
          </a:p>
        </p:txBody>
      </p:sp>
      <p:sp>
        <p:nvSpPr>
          <p:cNvPr id="7" name="Slide Number Placeholder 6">
            <a:extLst>
              <a:ext uri="{FF2B5EF4-FFF2-40B4-BE49-F238E27FC236}">
                <a16:creationId xmlns:a16="http://schemas.microsoft.com/office/drawing/2014/main" id="{64329968-C04F-4E90-B9BA-50485897F012}"/>
              </a:ext>
            </a:extLst>
          </p:cNvPr>
          <p:cNvSpPr>
            <a:spLocks noGrp="1"/>
          </p:cNvSpPr>
          <p:nvPr>
            <p:ph type="sldNum" sz="quarter" idx="12"/>
          </p:nvPr>
        </p:nvSpPr>
        <p:spPr>
          <a:xfrm>
            <a:off x="9900458" y="6459785"/>
            <a:ext cx="1312025" cy="365125"/>
          </a:xfrm>
        </p:spPr>
        <p:txBody>
          <a:bodyPr/>
          <a:lstStyle/>
          <a:p>
            <a:fld id="{85B72991-F611-417C-9F25-3D67AC695963}" type="slidenum">
              <a:rPr lang="en-NZ" smtClean="0"/>
              <a:pPr/>
              <a:t>9</a:t>
            </a:fld>
            <a:endParaRPr lang="en-NZ"/>
          </a:p>
        </p:txBody>
      </p:sp>
      <p:sp>
        <p:nvSpPr>
          <p:cNvPr id="3" name="TextBox 2">
            <a:extLst>
              <a:ext uri="{FF2B5EF4-FFF2-40B4-BE49-F238E27FC236}">
                <a16:creationId xmlns:a16="http://schemas.microsoft.com/office/drawing/2014/main" id="{50FFFF27-D2FC-40C6-8256-57F21E612F25}"/>
              </a:ext>
            </a:extLst>
          </p:cNvPr>
          <p:cNvSpPr txBox="1"/>
          <p:nvPr/>
        </p:nvSpPr>
        <p:spPr>
          <a:xfrm>
            <a:off x="1220804" y="1737360"/>
            <a:ext cx="9750392" cy="189128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NZ" sz="2000" b="1" dirty="0"/>
              <a:t>Class Activity: </a:t>
            </a:r>
            <a:r>
              <a:rPr lang="en-NZ" sz="2000" dirty="0"/>
              <a:t>Predict Burnt Calories using Machine Learning</a:t>
            </a:r>
          </a:p>
          <a:p>
            <a:pPr marL="800100" lvl="1" indent="-342900">
              <a:lnSpc>
                <a:spcPct val="150000"/>
              </a:lnSpc>
              <a:buFont typeface="Arial" panose="020B0604020202020204" pitchFamily="34" charset="0"/>
              <a:buChar char="•"/>
            </a:pPr>
            <a:r>
              <a:rPr lang="en-NZ" sz="2000" b="1" dirty="0"/>
              <a:t>Objective: </a:t>
            </a:r>
            <a:r>
              <a:rPr lang="en-NZ" sz="2000" dirty="0"/>
              <a:t>To develop a machine learning model that predicts the number of burnt calories based on various features like Age, Height, Weight, Duration, </a:t>
            </a:r>
            <a:r>
              <a:rPr lang="en-NZ" sz="2000" dirty="0" err="1"/>
              <a:t>Heart_Rate</a:t>
            </a:r>
            <a:r>
              <a:rPr lang="en-NZ" sz="2000" dirty="0"/>
              <a:t>, and </a:t>
            </a:r>
            <a:r>
              <a:rPr lang="en-NZ" sz="2000" dirty="0" err="1"/>
              <a:t>Body_Temp</a:t>
            </a:r>
            <a:r>
              <a:rPr lang="en-NZ" sz="2000" dirty="0"/>
              <a:t>.</a:t>
            </a:r>
          </a:p>
        </p:txBody>
      </p:sp>
      <p:sp>
        <p:nvSpPr>
          <p:cNvPr id="6" name="TextBox 5">
            <a:extLst>
              <a:ext uri="{FF2B5EF4-FFF2-40B4-BE49-F238E27FC236}">
                <a16:creationId xmlns:a16="http://schemas.microsoft.com/office/drawing/2014/main" id="{C778AAE2-5D7C-B5C9-C514-550B06E53131}"/>
              </a:ext>
            </a:extLst>
          </p:cNvPr>
          <p:cNvSpPr txBox="1"/>
          <p:nvPr/>
        </p:nvSpPr>
        <p:spPr>
          <a:xfrm>
            <a:off x="2040622" y="3747768"/>
            <a:ext cx="6094602" cy="2585323"/>
          </a:xfrm>
          <a:prstGeom prst="rect">
            <a:avLst/>
          </a:prstGeom>
          <a:noFill/>
        </p:spPr>
        <p:txBody>
          <a:bodyPr wrap="square">
            <a:spAutoFit/>
          </a:bodyPr>
          <a:lstStyle/>
          <a:p>
            <a:r>
              <a:rPr lang="en-NZ" dirty="0"/>
              <a:t>Steps:</a:t>
            </a:r>
          </a:p>
          <a:p>
            <a:endParaRPr lang="en-NZ" dirty="0"/>
          </a:p>
          <a:p>
            <a:pPr marL="800100" lvl="1" indent="-342900">
              <a:buFont typeface="+mj-lt"/>
              <a:buAutoNum type="arabicPeriod"/>
            </a:pPr>
            <a:r>
              <a:rPr lang="en-NZ" dirty="0"/>
              <a:t>Import Libraries</a:t>
            </a:r>
          </a:p>
          <a:p>
            <a:pPr marL="800100" lvl="1" indent="-342900">
              <a:buFont typeface="+mj-lt"/>
              <a:buAutoNum type="arabicPeriod"/>
            </a:pPr>
            <a:r>
              <a:rPr lang="en-NZ" dirty="0"/>
              <a:t>Read CSV file</a:t>
            </a:r>
          </a:p>
          <a:p>
            <a:pPr marL="800100" lvl="1" indent="-342900">
              <a:buFont typeface="+mj-lt"/>
              <a:buAutoNum type="arabicPeriod"/>
            </a:pPr>
            <a:r>
              <a:rPr lang="en-NZ" dirty="0"/>
              <a:t>Evaluate the dataset</a:t>
            </a:r>
          </a:p>
          <a:p>
            <a:pPr marL="800100" lvl="1" indent="-342900">
              <a:buFont typeface="+mj-lt"/>
              <a:buAutoNum type="arabicPeriod"/>
            </a:pPr>
            <a:r>
              <a:rPr lang="en-NZ" dirty="0"/>
              <a:t>Prepare Data for Training</a:t>
            </a:r>
          </a:p>
          <a:p>
            <a:pPr marL="800100" lvl="1" indent="-342900">
              <a:buFont typeface="+mj-lt"/>
              <a:buAutoNum type="arabicPeriod"/>
            </a:pPr>
            <a:r>
              <a:rPr lang="en-NZ" dirty="0"/>
              <a:t>Train-Test Split</a:t>
            </a:r>
          </a:p>
          <a:p>
            <a:pPr marL="800100" lvl="1" indent="-342900">
              <a:buFont typeface="+mj-lt"/>
              <a:buAutoNum type="arabicPeriod"/>
            </a:pPr>
            <a:r>
              <a:rPr lang="en-NZ" dirty="0"/>
              <a:t>Create and Train the Model</a:t>
            </a:r>
          </a:p>
          <a:p>
            <a:pPr marL="800100" lvl="1" indent="-342900">
              <a:buFont typeface="+mj-lt"/>
              <a:buAutoNum type="arabicPeriod"/>
            </a:pPr>
            <a:r>
              <a:rPr lang="en-NZ" dirty="0"/>
              <a:t>Evaluate the model</a:t>
            </a:r>
          </a:p>
        </p:txBody>
      </p:sp>
    </p:spTree>
    <p:extLst>
      <p:ext uri="{BB962C8B-B14F-4D97-AF65-F5344CB8AC3E}">
        <p14:creationId xmlns:p14="http://schemas.microsoft.com/office/powerpoint/2010/main" val="196920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lt; 0.5&#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ge 0.5&#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i)}(x) = P(y=i|x;\theta)&#10;$&#10;&#10;&#10;\end{document}"/>
  <p:tag name="IGUANATEXSIZE" val="24"/>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i=1,2,3)$&#10;&#10;&#10;\end{document}"/>
  <p:tag name="IGUANATEXSIZE" val="24"/>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displaystyle&#10;\max_i h_\theta^{(i)}(x)&#10;$&#10;\end{document}"/>
  <p:tag name="IGUANATEXSIZE" val="28"/>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3A40C8F5B7834DBECC0AC1826905C0" ma:contentTypeVersion="4" ma:contentTypeDescription="Create a new document." ma:contentTypeScope="" ma:versionID="6116557c24a8d3c5596aed50a71f0ae0">
  <xsd:schema xmlns:xsd="http://www.w3.org/2001/XMLSchema" xmlns:xs="http://www.w3.org/2001/XMLSchema" xmlns:p="http://schemas.microsoft.com/office/2006/metadata/properties" xmlns:ns3="4b2341e4-484d-40a0-a0dd-cabc521e1203" targetNamespace="http://schemas.microsoft.com/office/2006/metadata/properties" ma:root="true" ma:fieldsID="93aa95f1b93ace587cbad58792950f38" ns3:_="">
    <xsd:import namespace="4b2341e4-484d-40a0-a0dd-cabc521e120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2341e4-484d-40a0-a0dd-cabc521e12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48FE91-309F-4668-A48F-3E11F56306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2341e4-484d-40a0-a0dd-cabc521e12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866527-49BF-4DF1-8484-F7077CA1737C}">
  <ds:schemaRefs>
    <ds:schemaRef ds:uri="http://schemas.microsoft.com/sharepoint/v3/contenttype/forms"/>
  </ds:schemaRefs>
</ds:datastoreItem>
</file>

<file path=customXml/itemProps3.xml><?xml version="1.0" encoding="utf-8"?>
<ds:datastoreItem xmlns:ds="http://schemas.openxmlformats.org/officeDocument/2006/customXml" ds:itemID="{BCB98F3F-14C8-4802-9B40-4BA149B5716B}">
  <ds:schemaRefs>
    <ds:schemaRef ds:uri="http://purl.org/dc/term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dcmitype/"/>
    <ds:schemaRef ds:uri="4b2341e4-484d-40a0-a0dd-cabc521e120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6201</TotalTime>
  <Words>6124</Words>
  <Application>Microsoft Office PowerPoint</Application>
  <PresentationFormat>Widescreen</PresentationFormat>
  <Paragraphs>747</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Cambria Math</vt:lpstr>
      <vt:lpstr>Retrospect</vt:lpstr>
      <vt:lpstr>PowerPoint Presentation</vt:lpstr>
      <vt:lpstr>Review</vt:lpstr>
      <vt:lpstr>Review</vt:lpstr>
      <vt:lpstr>Review</vt:lpstr>
      <vt:lpstr>Spot Quiz</vt:lpstr>
      <vt:lpstr>Spot Quiz</vt:lpstr>
      <vt:lpstr>Spot Quiz</vt:lpstr>
      <vt:lpstr>Spot Quiz</vt:lpstr>
      <vt:lpstr>Class Activity</vt:lpstr>
      <vt:lpstr>Outline</vt:lpstr>
      <vt:lpstr>Classification</vt:lpstr>
      <vt:lpstr>Binary Classification Problems</vt:lpstr>
      <vt:lpstr>Why Not Linear Regression?</vt:lpstr>
      <vt:lpstr>Logistic Regression</vt:lpstr>
      <vt:lpstr>Logistic Regression</vt:lpstr>
      <vt:lpstr>Logistic Regression Decision Boundaries</vt:lpstr>
      <vt:lpstr>Logistic Regression What Are Decision Boundaries?</vt:lpstr>
      <vt:lpstr>Logistic Regression Decision Boundaries Example</vt:lpstr>
      <vt:lpstr>Logistic Regression Logistic Regression in Python</vt:lpstr>
      <vt:lpstr>Logistic Regression Logistic Regression in Python</vt:lpstr>
      <vt:lpstr>Logistic Regression Logistic Regression in Python</vt:lpstr>
      <vt:lpstr>Logistic Regression Logistic Regression in Python</vt:lpstr>
      <vt:lpstr>Multiclass Classification</vt:lpstr>
      <vt:lpstr>Multiclass Classification One-vs-All</vt:lpstr>
      <vt:lpstr>Multiclass Classification One-vs-All</vt:lpstr>
      <vt:lpstr>Multiclass Classification One-vs-All</vt:lpstr>
      <vt:lpstr>Spot Quiz 1</vt:lpstr>
      <vt:lpstr>Multiclass Classification Logistic Regression in Python</vt:lpstr>
      <vt:lpstr>Multiclass Classification Logistic Regression in Python</vt:lpstr>
      <vt:lpstr>Support Vector Machine (SVM)</vt:lpstr>
      <vt:lpstr>Support Vector Machine (SVM)</vt:lpstr>
      <vt:lpstr>Support Vector Machine (SVM)</vt:lpstr>
      <vt:lpstr>Support Vector Machine (SVM)</vt:lpstr>
      <vt:lpstr>Support Vector Machine (SVM)</vt:lpstr>
      <vt:lpstr>Support Vector Machine (SVM) Linear SVM Classification</vt:lpstr>
      <vt:lpstr>Support Vector Machine (SVM) Linear SVM Classification</vt:lpstr>
      <vt:lpstr>Support Vector Machine (SVM) Linear SVM Classification</vt:lpstr>
      <vt:lpstr>Support Vector Machine (SVM) Linear SVM Classification</vt:lpstr>
      <vt:lpstr>Support Vector Machine (SVM) Linear SVM Classification Feature Scaling</vt:lpstr>
      <vt:lpstr>Support Vector Machine (SVM) Linear SVM Classification</vt:lpstr>
      <vt:lpstr> Linear SVM Classification in Python</vt:lpstr>
      <vt:lpstr>Support Vector Machine (SVM) Linear SVM Classification Sklearn</vt:lpstr>
      <vt:lpstr>Support Vector Machine (SVM) Linear SVM Classification Sklearn</vt:lpstr>
      <vt:lpstr>Support Vector Machine (SVM) Linear SVM Classification Sklearn</vt:lpstr>
      <vt:lpstr>Support Vector Machine (SVM) Linear SVM Classification Sklearn</vt:lpstr>
      <vt:lpstr>Support Vector Machine (SVM) Nonlinear SVM Classification</vt:lpstr>
      <vt:lpstr>Support Vector Machine (SVM) Nonlinear SVM Classification</vt:lpstr>
      <vt:lpstr>Support Vector Machine (SVM) Nonlinear SVM Classification</vt:lpstr>
      <vt:lpstr>Support Vector Machine (SVM) Nonlinear SVM Classification</vt:lpstr>
      <vt:lpstr>Support Vector Machine (SVM) Nonlinear SVM Classification Sklearn Polynomial Kernel</vt:lpstr>
      <vt:lpstr>Support Vector Machine (SVM) Nonlinear SVM Classification Sklearn Radial Basis Function (RBF) Kernel</vt:lpstr>
      <vt:lpstr> Non-Linear SVM in Python</vt:lpstr>
      <vt:lpstr>Support Vector Machine (SVM) Nonlinear SVM Classification Sklearn</vt:lpstr>
      <vt:lpstr>Support Vector Machine (SVM) Nonlinear SVM Classification Sklearn</vt:lpstr>
      <vt:lpstr>Support Vector Machine (SVM) Nonlinear SVM Classification Sklearn Polynomial Kernel Sklearn</vt:lpstr>
      <vt:lpstr>Support Vector Machine (SVM) Nonlinear SVM Classification Sklearn Polynomial Kernel Sklearn</vt:lpstr>
      <vt:lpstr>Support Vector Machine (SVM) Linear SVM Classification Sklearn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Keivanmarz</dc:creator>
  <cp:lastModifiedBy>Ali Keivanmarz</cp:lastModifiedBy>
  <cp:revision>171</cp:revision>
  <dcterms:created xsi:type="dcterms:W3CDTF">2021-08-14T21:42:53Z</dcterms:created>
  <dcterms:modified xsi:type="dcterms:W3CDTF">2023-09-02T00:51:08Z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0x0101009D3A40C8F5B7834DBECC0AC1826905C0</vt:lpwstr>
  </property>
</Properties>
</file>